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319" r:id="rId4"/>
    <p:sldId id="329" r:id="rId5"/>
    <p:sldId id="330" r:id="rId6"/>
    <p:sldId id="328" r:id="rId7"/>
    <p:sldId id="327" r:id="rId8"/>
    <p:sldId id="347" r:id="rId9"/>
    <p:sldId id="320" r:id="rId10"/>
    <p:sldId id="340" r:id="rId11"/>
    <p:sldId id="348" r:id="rId12"/>
    <p:sldId id="346" r:id="rId13"/>
    <p:sldId id="344" r:id="rId14"/>
    <p:sldId id="351" r:id="rId15"/>
    <p:sldId id="352" r:id="rId16"/>
    <p:sldId id="354" r:id="rId17"/>
    <p:sldId id="355" r:id="rId18"/>
    <p:sldId id="353" r:id="rId19"/>
    <p:sldId id="345" r:id="rId20"/>
    <p:sldId id="357" r:id="rId21"/>
    <p:sldId id="349" r:id="rId22"/>
    <p:sldId id="358" r:id="rId23"/>
    <p:sldId id="323" r:id="rId24"/>
    <p:sldId id="318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907" autoAdjust="0"/>
  </p:normalViewPr>
  <p:slideViewPr>
    <p:cSldViewPr snapToGrid="0">
      <p:cViewPr varScale="1">
        <p:scale>
          <a:sx n="163" d="100"/>
          <a:sy n="163" d="100"/>
        </p:scale>
        <p:origin x="15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191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11" Type="http://schemas.openxmlformats.org/officeDocument/2006/relationships/image" Target="../media/image46.jpe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1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7.jpeg"/><Relationship Id="rId5" Type="http://schemas.microsoft.com/office/2007/relationships/hdphoto" Target="../media/hdphoto4.wdp"/><Relationship Id="rId1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1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7.jpeg"/><Relationship Id="rId5" Type="http://schemas.microsoft.com/office/2007/relationships/hdphoto" Target="../media/hdphoto4.wdp"/><Relationship Id="rId1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microsoft.com/office/2007/relationships/hdphoto" Target="../media/hdphoto7.wdp"/><Relationship Id="rId17" Type="http://schemas.openxmlformats.org/officeDocument/2006/relationships/image" Target="../media/image33.png"/><Relationship Id="rId2" Type="http://schemas.openxmlformats.org/officeDocument/2006/relationships/image" Target="../media/image7.jpe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6.wdp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image" Target="../media/image35.png"/><Relationship Id="rId4" Type="http://schemas.microsoft.com/office/2007/relationships/hdphoto" Target="../media/hdphoto5.wdp"/><Relationship Id="rId9" Type="http://schemas.openxmlformats.org/officeDocument/2006/relationships/image" Target="../media/image28.png"/><Relationship Id="rId1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37.png"/><Relationship Id="rId2" Type="http://schemas.openxmlformats.org/officeDocument/2006/relationships/image" Target="../media/image7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5" Type="http://schemas.openxmlformats.org/officeDocument/2006/relationships/image" Target="../media/image19.png"/><Relationship Id="rId10" Type="http://schemas.openxmlformats.org/officeDocument/2006/relationships/image" Target="../media/image36.png"/><Relationship Id="rId4" Type="http://schemas.openxmlformats.org/officeDocument/2006/relationships/image" Target="../media/image27.jpeg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26894" y="148856"/>
            <a:ext cx="8902800" cy="190412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AU" sz="4400" b="1" i="0" dirty="0">
                <a:solidFill>
                  <a:schemeClr val="bg1"/>
                </a:solidFill>
                <a:effectLst/>
                <a:latin typeface="-apple-system"/>
              </a:rPr>
              <a:t>Optimally managing threats to biodiversity across large scales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91440" y="2179609"/>
            <a:ext cx="8881560" cy="13622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AU" sz="2400" b="0" i="0" dirty="0">
                <a:solidFill>
                  <a:schemeClr val="bg1"/>
                </a:solidFill>
                <a:effectLst/>
                <a:latin typeface="-apple-system"/>
              </a:rPr>
              <a:t>Jeffrey O. Hanson, </a:t>
            </a:r>
            <a:r>
              <a:rPr lang="en-AU" sz="2400" b="0" i="0" dirty="0" err="1">
                <a:solidFill>
                  <a:schemeClr val="bg1"/>
                </a:solidFill>
                <a:effectLst/>
                <a:latin typeface="-apple-system"/>
              </a:rPr>
              <a:t>Dobrochna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-apple-system"/>
              </a:rPr>
              <a:t> M. </a:t>
            </a:r>
            <a:r>
              <a:rPr lang="en-AU" sz="2400" b="0" i="0" dirty="0" err="1">
                <a:solidFill>
                  <a:schemeClr val="bg1"/>
                </a:solidFill>
                <a:effectLst/>
                <a:latin typeface="-apple-system"/>
              </a:rPr>
              <a:t>Delsen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-apple-system"/>
              </a:rPr>
              <a:t>, Allison Binley, James Allan, Martin Jung, Piero Visconti, Virgilio </a:t>
            </a:r>
            <a:r>
              <a:rPr lang="en-AU" sz="2400" b="0" i="0" dirty="0" err="1">
                <a:solidFill>
                  <a:schemeClr val="bg1"/>
                </a:solidFill>
                <a:effectLst/>
                <a:latin typeface="-apple-system"/>
              </a:rPr>
              <a:t>Hermoso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-apple-system"/>
              </a:rPr>
              <a:t>, Richard Schuster, Melissa Chapman, Joseph R. Bennett</a:t>
            </a:r>
            <a:endParaRPr lang="en-US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3881151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3863151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3916791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3875031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04210167-5FCA-5306-61B8-B24AC790CBD0}"/>
              </a:ext>
            </a:extLst>
          </p:cNvPr>
          <p:cNvSpPr/>
          <p:nvPr/>
        </p:nvSpPr>
        <p:spPr>
          <a:xfrm>
            <a:off x="-50042" y="4421061"/>
            <a:ext cx="9266830" cy="792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6" name="Picture 2" descr="Environment and Climate Change Canada partnership — Swim Drink Fish">
            <a:extLst>
              <a:ext uri="{FF2B5EF4-FFF2-40B4-BE49-F238E27FC236}">
                <a16:creationId xmlns:a16="http://schemas.microsoft.com/office/drawing/2014/main" id="{1C00AB06-E277-77BF-C175-C837828A9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1146" r="21463" b="50939"/>
          <a:stretch/>
        </p:blipFill>
        <p:spPr bwMode="auto">
          <a:xfrm>
            <a:off x="126894" y="4519555"/>
            <a:ext cx="4231758" cy="58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ural Sciences and Engineering Research Council - Wikipedia">
            <a:extLst>
              <a:ext uri="{FF2B5EF4-FFF2-40B4-BE49-F238E27FC236}">
                <a16:creationId xmlns:a16="http://schemas.microsoft.com/office/drawing/2014/main" id="{DECA7E20-3278-14D8-4D54-9802237D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45" y="4465109"/>
            <a:ext cx="1612000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CC: Nature Conservancy of Canada">
            <a:extLst>
              <a:ext uri="{FF2B5EF4-FFF2-40B4-BE49-F238E27FC236}">
                <a16:creationId xmlns:a16="http://schemas.microsoft.com/office/drawing/2014/main" id="{444D66AB-BA16-C8CE-BA1B-C1EA3856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37" y="4465109"/>
            <a:ext cx="2091963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0280-DE1B-BCD9-C526-8C677591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48437"/>
            <a:ext cx="8229240" cy="856800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Mapping suitable habitat for species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E01A72-5774-3AAB-5414-BF634809B8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529" y="3446383"/>
            <a:ext cx="4630194" cy="15213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BEAA4-D5CD-34F0-527C-9EA520EF3A83}"/>
              </a:ext>
            </a:extLst>
          </p:cNvPr>
          <p:cNvGrpSpPr/>
          <p:nvPr/>
        </p:nvGrpSpPr>
        <p:grpSpPr>
          <a:xfrm>
            <a:off x="5173846" y="824510"/>
            <a:ext cx="2269678" cy="1517575"/>
            <a:chOff x="4046062" y="1044247"/>
            <a:chExt cx="2269678" cy="1517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037D84-5105-415A-5BDA-E50C1E636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062" y="1430225"/>
              <a:ext cx="2269678" cy="11315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9843E-EF6C-0E7A-1719-B00C32294AF5}"/>
                </a:ext>
              </a:extLst>
            </p:cNvPr>
            <p:cNvSpPr txBox="1"/>
            <p:nvPr/>
          </p:nvSpPr>
          <p:spPr>
            <a:xfrm>
              <a:off x="4601743" y="1044247"/>
              <a:ext cx="1254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963E4E-D91F-E1C3-DA83-3EE02B6A2DFA}"/>
              </a:ext>
            </a:extLst>
          </p:cNvPr>
          <p:cNvGrpSpPr/>
          <p:nvPr/>
        </p:nvGrpSpPr>
        <p:grpSpPr>
          <a:xfrm>
            <a:off x="2564566" y="824510"/>
            <a:ext cx="2417081" cy="1661276"/>
            <a:chOff x="1592744" y="1044247"/>
            <a:chExt cx="2417081" cy="16612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B4C5AE-A35D-59B6-1E5B-67F7C2B9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744" y="1430225"/>
              <a:ext cx="2417081" cy="127529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D696D0-EAD8-10B5-482B-9C2A951B824C}"/>
                </a:ext>
              </a:extLst>
            </p:cNvPr>
            <p:cNvSpPr txBox="1"/>
            <p:nvPr/>
          </p:nvSpPr>
          <p:spPr>
            <a:xfrm>
              <a:off x="1749590" y="1044247"/>
              <a:ext cx="2148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Current land cover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7A944E-146D-187A-529A-AC4437A518BF}"/>
              </a:ext>
            </a:extLst>
          </p:cNvPr>
          <p:cNvSpPr txBox="1"/>
          <p:nvPr/>
        </p:nvSpPr>
        <p:spPr>
          <a:xfrm>
            <a:off x="7805216" y="824510"/>
            <a:ext cx="96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1810B5-8599-83C6-6103-8388745F114B}"/>
              </a:ext>
            </a:extLst>
          </p:cNvPr>
          <p:cNvGrpSpPr/>
          <p:nvPr/>
        </p:nvGrpSpPr>
        <p:grpSpPr>
          <a:xfrm>
            <a:off x="262594" y="912879"/>
            <a:ext cx="596419" cy="575503"/>
            <a:chOff x="3657601" y="1268820"/>
            <a:chExt cx="986644" cy="9173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E71728-C0AF-F4EA-DD9E-8A7FDB2D427D}"/>
                </a:ext>
              </a:extLst>
            </p:cNvPr>
            <p:cNvSpPr/>
            <p:nvPr/>
          </p:nvSpPr>
          <p:spPr>
            <a:xfrm>
              <a:off x="3657601" y="1268820"/>
              <a:ext cx="986644" cy="917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26" name="Picture 2" descr="IUCN Red List - Wikipedia">
              <a:extLst>
                <a:ext uri="{FF2B5EF4-FFF2-40B4-BE49-F238E27FC236}">
                  <a16:creationId xmlns:a16="http://schemas.microsoft.com/office/drawing/2014/main" id="{1B10107B-EA2C-016D-0ECE-DA84FF093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739" y="1268949"/>
              <a:ext cx="872603" cy="8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98C56C-5ECE-6916-3075-DDBCE47EDE4D}"/>
              </a:ext>
            </a:extLst>
          </p:cNvPr>
          <p:cNvSpPr txBox="1"/>
          <p:nvPr/>
        </p:nvSpPr>
        <p:spPr>
          <a:xfrm>
            <a:off x="859013" y="1014636"/>
            <a:ext cx="135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Species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1EC89-E749-93F0-DD7A-E7810EE607F9}"/>
              </a:ext>
            </a:extLst>
          </p:cNvPr>
          <p:cNvSpPr txBox="1"/>
          <p:nvPr/>
        </p:nvSpPr>
        <p:spPr>
          <a:xfrm>
            <a:off x="148492" y="1476301"/>
            <a:ext cx="2224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habitat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elevational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threat impacts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1C3859-1DD1-944D-58DB-7DC524F02CD3}"/>
              </a:ext>
            </a:extLst>
          </p:cNvPr>
          <p:cNvSpPr txBox="1"/>
          <p:nvPr/>
        </p:nvSpPr>
        <p:spPr>
          <a:xfrm>
            <a:off x="148492" y="3085691"/>
            <a:ext cx="2991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bg1"/>
                </a:solidFill>
              </a:rPr>
              <a:t>Horned Grebe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CF19AC-FEAF-C88E-A74D-D95249661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2127" r="8827" b="39500"/>
          <a:stretch/>
        </p:blipFill>
        <p:spPr bwMode="auto">
          <a:xfrm>
            <a:off x="655401" y="3717415"/>
            <a:ext cx="1838500" cy="12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C436F578-E20E-17A8-5F07-9284DD379ECE}"/>
              </a:ext>
            </a:extLst>
          </p:cNvPr>
          <p:cNvSpPr/>
          <p:nvPr/>
        </p:nvSpPr>
        <p:spPr>
          <a:xfrm rot="16200000">
            <a:off x="4375466" y="-818692"/>
            <a:ext cx="367448" cy="7453123"/>
          </a:xfrm>
          <a:prstGeom prst="leftBrace">
            <a:avLst>
              <a:gd name="adj1" fmla="val 10599"/>
              <a:gd name="adj2" fmla="val 46763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A78C62-5996-8224-DB4A-A07D65674E2A}"/>
              </a:ext>
            </a:extLst>
          </p:cNvPr>
          <p:cNvSpPr txBox="1"/>
          <p:nvPr/>
        </p:nvSpPr>
        <p:spPr>
          <a:xfrm>
            <a:off x="4483059" y="3077051"/>
            <a:ext cx="332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Area of threat-free habitat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E5E695-9AD6-D956-511C-3EB98A565DE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32" b="68495"/>
          <a:stretch/>
        </p:blipFill>
        <p:spPr>
          <a:xfrm>
            <a:off x="7635706" y="1157557"/>
            <a:ext cx="1130400" cy="60486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09DEA1EA-DFC5-27FD-CAD7-C5B1046720C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2" b="68495"/>
          <a:stretch/>
        </p:blipFill>
        <p:spPr>
          <a:xfrm>
            <a:off x="7635690" y="1764471"/>
            <a:ext cx="1130433" cy="6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FBDF-75FD-8A61-0982-5EA6C044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09" y="107863"/>
            <a:ext cx="5452532" cy="88568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Performance of existing protected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4EE7A-A06B-B7DA-66A9-EA115B39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97" y="107863"/>
            <a:ext cx="4090165" cy="490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3564A-814A-02AE-67D7-B22B0154E12F}"/>
              </a:ext>
            </a:extLst>
          </p:cNvPr>
          <p:cNvSpPr txBox="1"/>
          <p:nvPr/>
        </p:nvSpPr>
        <p:spPr>
          <a:xfrm>
            <a:off x="115503" y="1109055"/>
            <a:ext cx="493881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Only 6 / 415 species with adequate threat-free habitat within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0 amphibians and reptiles!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Much worse than previous assessments which don’t account for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0F19A-8AF9-E255-193A-E5CF5A557F9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85011" y="25022"/>
            <a:ext cx="8229240" cy="856800"/>
          </a:xfrm>
        </p:spPr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Priority areas for establishing protected areas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F9F220-A01D-381E-6463-52946154E7FB}"/>
              </a:ext>
            </a:extLst>
          </p:cNvPr>
          <p:cNvGrpSpPr/>
          <p:nvPr/>
        </p:nvGrpSpPr>
        <p:grpSpPr>
          <a:xfrm>
            <a:off x="261488" y="716210"/>
            <a:ext cx="3204254" cy="1711160"/>
            <a:chOff x="261488" y="716210"/>
            <a:chExt cx="3204254" cy="1711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F05740-927A-F186-36CD-57D9C2CB1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011" y="1415130"/>
              <a:ext cx="3080731" cy="10122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156BA4-DCC9-3CBA-3FA7-BD9DCD9791BB}"/>
                </a:ext>
              </a:extLst>
            </p:cNvPr>
            <p:cNvSpPr txBox="1"/>
            <p:nvPr/>
          </p:nvSpPr>
          <p:spPr>
            <a:xfrm>
              <a:off x="261488" y="716210"/>
              <a:ext cx="28763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Existing threat-free </a:t>
              </a:r>
            </a:p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habitat for 415 species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0275F7-4568-89F4-F910-81F6BC254F3C}"/>
              </a:ext>
            </a:extLst>
          </p:cNvPr>
          <p:cNvGrpSpPr/>
          <p:nvPr/>
        </p:nvGrpSpPr>
        <p:grpSpPr>
          <a:xfrm>
            <a:off x="3726971" y="977438"/>
            <a:ext cx="2313433" cy="1426878"/>
            <a:chOff x="3639612" y="977438"/>
            <a:chExt cx="2313433" cy="14268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1E5AB9-2CD0-5DDF-083A-82506C268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39612" y="1438183"/>
              <a:ext cx="2313433" cy="9661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B69927-D183-119C-3E8A-3CE5A0C19CAD}"/>
                </a:ext>
              </a:extLst>
            </p:cNvPr>
            <p:cNvSpPr txBox="1"/>
            <p:nvPr/>
          </p:nvSpPr>
          <p:spPr>
            <a:xfrm>
              <a:off x="3656538" y="977438"/>
              <a:ext cx="2279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Protected areas</a:t>
              </a:r>
            </a:p>
          </p:txBody>
        </p: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46EC167C-FA5D-C61F-71D4-2F7198F89376}"/>
              </a:ext>
            </a:extLst>
          </p:cNvPr>
          <p:cNvSpPr/>
          <p:nvPr/>
        </p:nvSpPr>
        <p:spPr>
          <a:xfrm rot="16200000">
            <a:off x="4335486" y="-1020186"/>
            <a:ext cx="473029" cy="7453123"/>
          </a:xfrm>
          <a:prstGeom prst="leftBrace">
            <a:avLst>
              <a:gd name="adj1" fmla="val 10599"/>
              <a:gd name="adj2" fmla="val 479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E69E0B-5BC4-9BA0-FC02-C4CE969329D6}"/>
              </a:ext>
            </a:extLst>
          </p:cNvPr>
          <p:cNvCxnSpPr/>
          <p:nvPr/>
        </p:nvCxnSpPr>
        <p:spPr>
          <a:xfrm>
            <a:off x="3465742" y="3906008"/>
            <a:ext cx="56789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85011" y="3173403"/>
            <a:ext cx="2940950" cy="1269643"/>
            <a:chOff x="385011" y="3173403"/>
            <a:chExt cx="2940950" cy="12696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0AC72B-907E-DA9D-7EE1-06C0CCEEAF2A}"/>
                </a:ext>
              </a:extLst>
            </p:cNvPr>
            <p:cNvSpPr txBox="1"/>
            <p:nvPr/>
          </p:nvSpPr>
          <p:spPr>
            <a:xfrm>
              <a:off x="1039263" y="3173403"/>
              <a:ext cx="16137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 smtClean="0">
                  <a:solidFill>
                    <a:schemeClr val="bg1"/>
                  </a:solidFill>
                </a:rPr>
                <a:t>Optimization</a:t>
              </a:r>
              <a:endParaRPr lang="en-AU" sz="20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C7A9CD6-6802-7EC2-93C4-97B2A0110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49" y="3527160"/>
              <a:ext cx="808265" cy="818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551242-AF1C-3272-57CB-E61D64490A03}"/>
                </a:ext>
              </a:extLst>
            </p:cNvPr>
            <p:cNvSpPr txBox="1"/>
            <p:nvPr/>
          </p:nvSpPr>
          <p:spPr>
            <a:xfrm>
              <a:off x="1290342" y="3707258"/>
              <a:ext cx="2035619" cy="40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prioritizr</a:t>
              </a:r>
              <a:endParaRPr lang="en-A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5E81BC-256C-FC6C-BDA5-EA2E05CD1DAB}"/>
                </a:ext>
              </a:extLst>
            </p:cNvPr>
            <p:cNvSpPr/>
            <p:nvPr/>
          </p:nvSpPr>
          <p:spPr>
            <a:xfrm>
              <a:off x="385011" y="3173403"/>
              <a:ext cx="2922278" cy="126964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BA284B-8041-0424-01D8-C8E636E5077D}"/>
              </a:ext>
            </a:extLst>
          </p:cNvPr>
          <p:cNvGrpSpPr/>
          <p:nvPr/>
        </p:nvGrpSpPr>
        <p:grpSpPr>
          <a:xfrm>
            <a:off x="6301632" y="977438"/>
            <a:ext cx="2313433" cy="1430184"/>
            <a:chOff x="6301632" y="977438"/>
            <a:chExt cx="2313433" cy="14301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554C40-34D6-45D8-B99F-D12016C230C7}"/>
                </a:ext>
              </a:extLst>
            </p:cNvPr>
            <p:cNvSpPr txBox="1"/>
            <p:nvPr/>
          </p:nvSpPr>
          <p:spPr>
            <a:xfrm>
              <a:off x="6318558" y="977438"/>
              <a:ext cx="2279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>
                  <a:solidFill>
                    <a:schemeClr val="bg1"/>
                  </a:solidFill>
                </a:rPr>
                <a:t>Opportunity cost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627CD53-E4F9-21F7-357F-F7CDBF6A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632" y="1434878"/>
              <a:ext cx="2313433" cy="972744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B5C6337-2221-7E8D-24DB-A58D435E923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6777" y="2961246"/>
            <a:ext cx="4151785" cy="20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FBDF-75FD-8A61-0982-5EA6C044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09" y="107863"/>
            <a:ext cx="5452532" cy="88568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Establishing new </a:t>
            </a:r>
            <a:br>
              <a:rPr lang="en-AU" sz="3200" dirty="0">
                <a:solidFill>
                  <a:schemeClr val="bg1"/>
                </a:solidFill>
              </a:rPr>
            </a:br>
            <a:r>
              <a:rPr lang="en-AU" sz="3200" dirty="0">
                <a:solidFill>
                  <a:schemeClr val="bg1"/>
                </a:solidFill>
              </a:rPr>
              <a:t>protected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4EE7A-A06B-B7DA-66A9-EA115B39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993" y="107863"/>
            <a:ext cx="4090164" cy="490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3564A-814A-02AE-67D7-B22B0154E12F}"/>
              </a:ext>
            </a:extLst>
          </p:cNvPr>
          <p:cNvSpPr txBox="1"/>
          <p:nvPr/>
        </p:nvSpPr>
        <p:spPr>
          <a:xfrm>
            <a:off x="68663" y="1080849"/>
            <a:ext cx="48931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Improves to 51 / 415 species with adequate threat-free habitat within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Most species are Least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Still only 2 amphibians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1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4B4E-82C8-2D5C-CAFB-D6B67174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329"/>
            <a:ext cx="5638800" cy="79425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Mapping </a:t>
            </a:r>
            <a:r>
              <a:rPr lang="en-AU" sz="3200" dirty="0" smtClean="0">
                <a:solidFill>
                  <a:schemeClr val="bg1"/>
                </a:solidFill>
              </a:rPr>
              <a:t>consequences </a:t>
            </a:r>
            <a:br>
              <a:rPr lang="en-AU" sz="3200" dirty="0" smtClean="0">
                <a:solidFill>
                  <a:schemeClr val="bg1"/>
                </a:solidFill>
              </a:rPr>
            </a:br>
            <a:r>
              <a:rPr lang="en-AU" sz="3200" dirty="0" smtClean="0">
                <a:solidFill>
                  <a:schemeClr val="bg1"/>
                </a:solidFill>
              </a:rPr>
              <a:t>of abating threats</a:t>
            </a:r>
            <a:endParaRPr lang="en-AU" sz="32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ED4B5CF-E63E-E7A1-85A3-B0818BF3A0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3216" y="162728"/>
            <a:ext cx="3330780" cy="109439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DFDCE2D-C6E5-C0FE-82A3-E360A455CCBD}"/>
              </a:ext>
            </a:extLst>
          </p:cNvPr>
          <p:cNvSpPr txBox="1"/>
          <p:nvPr/>
        </p:nvSpPr>
        <p:spPr>
          <a:xfrm>
            <a:off x="6043790" y="162728"/>
            <a:ext cx="25052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Protect existing habitat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D6A4270-8E63-0572-C4C8-8C56970A491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1301" y="1426374"/>
            <a:ext cx="3330783" cy="10943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6B6A36E-9473-6F6F-F9F4-124842AEF0B6}"/>
              </a:ext>
            </a:extLst>
          </p:cNvPr>
          <p:cNvSpPr txBox="1"/>
          <p:nvPr/>
        </p:nvSpPr>
        <p:spPr>
          <a:xfrm>
            <a:off x="5951312" y="1426374"/>
            <a:ext cx="27770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Restore urban areas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987F67A-F6D3-8614-23BC-C27F5AEAA41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3216" y="2686075"/>
            <a:ext cx="3335527" cy="109595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E60BC55-EF2B-6FB2-751D-135B7AFFAA0C}"/>
              </a:ext>
            </a:extLst>
          </p:cNvPr>
          <p:cNvSpPr txBox="1"/>
          <p:nvPr/>
        </p:nvSpPr>
        <p:spPr>
          <a:xfrm>
            <a:off x="6046731" y="2686075"/>
            <a:ext cx="25072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Restore  croplands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4BF1581-9B7A-8BB1-1860-04E5E0AE84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3216" y="3955226"/>
            <a:ext cx="3330783" cy="109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076B3FB-137C-7208-134C-B1582F0ED1B4}"/>
              </a:ext>
            </a:extLst>
          </p:cNvPr>
          <p:cNvGrpSpPr/>
          <p:nvPr/>
        </p:nvGrpSpPr>
        <p:grpSpPr>
          <a:xfrm>
            <a:off x="93485" y="1015055"/>
            <a:ext cx="1472665" cy="1261830"/>
            <a:chOff x="212020" y="768869"/>
            <a:chExt cx="1472665" cy="1261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17769C-9A59-20AE-AE61-A3FB29665CC6}"/>
                </a:ext>
              </a:extLst>
            </p:cNvPr>
            <p:cNvGrpSpPr/>
            <p:nvPr/>
          </p:nvGrpSpPr>
          <p:grpSpPr>
            <a:xfrm>
              <a:off x="259372" y="1218908"/>
              <a:ext cx="841295" cy="811791"/>
              <a:chOff x="3657601" y="1268820"/>
              <a:chExt cx="986644" cy="9173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F3D854-3CB4-93AD-71F2-FC30752C9A43}"/>
                  </a:ext>
                </a:extLst>
              </p:cNvPr>
              <p:cNvSpPr/>
              <p:nvPr/>
            </p:nvSpPr>
            <p:spPr>
              <a:xfrm>
                <a:off x="3657601" y="1268820"/>
                <a:ext cx="986644" cy="91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1" name="Picture 2" descr="IUCN Red List - Wikipedia">
                <a:extLst>
                  <a:ext uri="{FF2B5EF4-FFF2-40B4-BE49-F238E27FC236}">
                    <a16:creationId xmlns:a16="http://schemas.microsoft.com/office/drawing/2014/main" id="{F221257D-BBF7-F8A6-4D9F-57683B91D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739" y="1268949"/>
                <a:ext cx="872603" cy="81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F69807-A462-8F0A-8762-427A8ABE557C}"/>
                </a:ext>
              </a:extLst>
            </p:cNvPr>
            <p:cNvSpPr txBox="1"/>
            <p:nvPr/>
          </p:nvSpPr>
          <p:spPr>
            <a:xfrm>
              <a:off x="212020" y="768869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Species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49B824-295B-716F-FB6C-DD9C8CD4B326}"/>
              </a:ext>
            </a:extLst>
          </p:cNvPr>
          <p:cNvGrpSpPr/>
          <p:nvPr/>
        </p:nvGrpSpPr>
        <p:grpSpPr>
          <a:xfrm>
            <a:off x="1125397" y="1021201"/>
            <a:ext cx="1777571" cy="1303643"/>
            <a:chOff x="1243932" y="775015"/>
            <a:chExt cx="1777571" cy="1303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BE960-B412-E62C-1D75-25E331A3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32" y="1225810"/>
              <a:ext cx="1710584" cy="85284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15532A-2F87-1D8D-B6AB-463548BF7222}"/>
                </a:ext>
              </a:extLst>
            </p:cNvPr>
            <p:cNvSpPr txBox="1"/>
            <p:nvPr/>
          </p:nvSpPr>
          <p:spPr>
            <a:xfrm>
              <a:off x="1548838" y="775015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7BC668-F07E-6CF4-E2E5-80A275BE440A}"/>
              </a:ext>
            </a:extLst>
          </p:cNvPr>
          <p:cNvGrpSpPr/>
          <p:nvPr/>
        </p:nvGrpSpPr>
        <p:grpSpPr>
          <a:xfrm>
            <a:off x="1572869" y="3597249"/>
            <a:ext cx="1876086" cy="1456659"/>
            <a:chOff x="1691404" y="3351063"/>
            <a:chExt cx="1876086" cy="14566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CDC4A6-AD53-8E16-1E71-7636CDDE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764" y="4013462"/>
              <a:ext cx="1505366" cy="7942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309B8-2968-7CBB-DA60-72EFEC090221}"/>
                </a:ext>
              </a:extLst>
            </p:cNvPr>
            <p:cNvSpPr txBox="1"/>
            <p:nvPr/>
          </p:nvSpPr>
          <p:spPr>
            <a:xfrm>
              <a:off x="1691404" y="3351063"/>
              <a:ext cx="1876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Potential natural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vegetation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788F57-FA34-0866-FE49-B54CFE7DE30A}"/>
              </a:ext>
            </a:extLst>
          </p:cNvPr>
          <p:cNvGrpSpPr/>
          <p:nvPr/>
        </p:nvGrpSpPr>
        <p:grpSpPr>
          <a:xfrm>
            <a:off x="-118535" y="3613317"/>
            <a:ext cx="2075546" cy="1424207"/>
            <a:chOff x="0" y="3367131"/>
            <a:chExt cx="2075546" cy="1424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4C83E-1A55-98B9-1380-9C35038B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3" y="3997079"/>
              <a:ext cx="1505365" cy="7942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E840A-F00C-59E3-36DF-F5FA4C273670}"/>
                </a:ext>
              </a:extLst>
            </p:cNvPr>
            <p:cNvSpPr txBox="1"/>
            <p:nvPr/>
          </p:nvSpPr>
          <p:spPr>
            <a:xfrm>
              <a:off x="0" y="3367131"/>
              <a:ext cx="207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land cover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BDF724-0A51-6DB7-2945-FD65F7E7DFB8}"/>
              </a:ext>
            </a:extLst>
          </p:cNvPr>
          <p:cNvGrpSpPr/>
          <p:nvPr/>
        </p:nvGrpSpPr>
        <p:grpSpPr>
          <a:xfrm>
            <a:off x="105171" y="2317259"/>
            <a:ext cx="2999261" cy="1274645"/>
            <a:chOff x="223706" y="2071073"/>
            <a:chExt cx="2999261" cy="12746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3CF024-0C41-5350-92F3-A6668DBC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38" y="2471930"/>
              <a:ext cx="2128718" cy="87378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8644CA-8E0A-43D6-7245-D3DE1F113609}"/>
                </a:ext>
              </a:extLst>
            </p:cNvPr>
            <p:cNvSpPr txBox="1"/>
            <p:nvPr/>
          </p:nvSpPr>
          <p:spPr>
            <a:xfrm>
              <a:off x="223706" y="2071073"/>
              <a:ext cx="2999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Threats</a:t>
              </a:r>
            </a:p>
          </p:txBody>
        </p: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D8D76FD8-8046-7674-94EB-D536C42177AE}"/>
              </a:ext>
            </a:extLst>
          </p:cNvPr>
          <p:cNvSpPr/>
          <p:nvPr/>
        </p:nvSpPr>
        <p:spPr>
          <a:xfrm rot="10800000">
            <a:off x="3206505" y="1136906"/>
            <a:ext cx="442317" cy="3912718"/>
          </a:xfrm>
          <a:prstGeom prst="leftBrace">
            <a:avLst>
              <a:gd name="adj1" fmla="val 10599"/>
              <a:gd name="adj2" fmla="val 5102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CCE0B-C9FE-68F9-2A62-7A9C8AC4E594}"/>
              </a:ext>
            </a:extLst>
          </p:cNvPr>
          <p:cNvSpPr txBox="1"/>
          <p:nvPr/>
        </p:nvSpPr>
        <p:spPr>
          <a:xfrm>
            <a:off x="5878078" y="3955226"/>
            <a:ext cx="29235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Restore urban &amp; croplands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B3BB32-8DE1-344B-C6F9-490DB593B174}"/>
              </a:ext>
            </a:extLst>
          </p:cNvPr>
          <p:cNvSpPr txBox="1"/>
          <p:nvPr/>
        </p:nvSpPr>
        <p:spPr>
          <a:xfrm>
            <a:off x="3689326" y="2636515"/>
            <a:ext cx="15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What if?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A1D1B-2333-4FBC-B80F-26639DC28A70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818942"/>
            <a:ext cx="500767" cy="2079183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14225F-8D6B-49B1-1C10-E3782187610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2145095"/>
            <a:ext cx="500767" cy="75303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24A200-C6D2-1C42-413C-98A5027BC0E4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428555" cy="273989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FB1185-F501-0542-5E48-1AB10452D039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500767" cy="1426433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33C26B-F9F0-0B08-9D69-A55F20A96CCC}"/>
              </a:ext>
            </a:extLst>
          </p:cNvPr>
          <p:cNvSpPr txBox="1"/>
          <p:nvPr/>
        </p:nvSpPr>
        <p:spPr>
          <a:xfrm>
            <a:off x="3873427" y="1041686"/>
            <a:ext cx="1448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Horned Grebe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19FA25F-5BD0-B57A-A28E-0A1A792CD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2127" r="8827" b="39500"/>
          <a:stretch/>
        </p:blipFill>
        <p:spPr bwMode="auto">
          <a:xfrm>
            <a:off x="3706341" y="1359651"/>
            <a:ext cx="1502946" cy="10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2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0F19A-8AF9-E255-193A-E5CF5A557F9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380" y="25022"/>
            <a:ext cx="8229240" cy="539638"/>
          </a:xfrm>
        </p:spPr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Prioritizing improvement of protected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05740-927A-F186-36CD-57D9C2CB18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702" y="1286932"/>
            <a:ext cx="3080731" cy="1012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56BA4-DCC9-3CBA-3FA7-BD9DCD9791BB}"/>
              </a:ext>
            </a:extLst>
          </p:cNvPr>
          <p:cNvSpPr txBox="1"/>
          <p:nvPr/>
        </p:nvSpPr>
        <p:spPr>
          <a:xfrm>
            <a:off x="-143933" y="602099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bg1"/>
                </a:solidFill>
              </a:rPr>
              <a:t>Consequence maps for 415 species under 512 threat combinations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E5AB9-2CD0-5DDF-083A-82506C268C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2177" y="1370484"/>
            <a:ext cx="2313433" cy="966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69927-D183-119C-3E8A-3CE5A0C19CAD}"/>
              </a:ext>
            </a:extLst>
          </p:cNvPr>
          <p:cNvSpPr txBox="1"/>
          <p:nvPr/>
        </p:nvSpPr>
        <p:spPr>
          <a:xfrm>
            <a:off x="4417481" y="909875"/>
            <a:ext cx="200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Protected areas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4C40-34D6-45D8-B99F-D12016C230C7}"/>
              </a:ext>
            </a:extLst>
          </p:cNvPr>
          <p:cNvSpPr txBox="1"/>
          <p:nvPr/>
        </p:nvSpPr>
        <p:spPr>
          <a:xfrm>
            <a:off x="6758006" y="602099"/>
            <a:ext cx="227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bg1"/>
                </a:solidFill>
              </a:rPr>
              <a:t>Opportunity costs for each threat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6EC167C-FA5D-C61F-71D4-2F7198F89376}"/>
              </a:ext>
            </a:extLst>
          </p:cNvPr>
          <p:cNvSpPr/>
          <p:nvPr/>
        </p:nvSpPr>
        <p:spPr>
          <a:xfrm rot="16200000">
            <a:off x="4335486" y="-1020186"/>
            <a:ext cx="473029" cy="7453123"/>
          </a:xfrm>
          <a:prstGeom prst="leftBrace">
            <a:avLst>
              <a:gd name="adj1" fmla="val 10599"/>
              <a:gd name="adj2" fmla="val 479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E69E0B-5BC4-9BA0-FC02-C4CE969329D6}"/>
              </a:ext>
            </a:extLst>
          </p:cNvPr>
          <p:cNvCxnSpPr/>
          <p:nvPr/>
        </p:nvCxnSpPr>
        <p:spPr>
          <a:xfrm>
            <a:off x="3465742" y="3906008"/>
            <a:ext cx="56789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642DDF-B520-9763-8D23-892DB70A97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4113" y="2908316"/>
            <a:ext cx="4273231" cy="207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AF795-7B93-FB9C-2675-BF4A521D7DF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65" y="1337234"/>
            <a:ext cx="2038862" cy="120584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85011" y="3173403"/>
            <a:ext cx="2940950" cy="1269643"/>
            <a:chOff x="385011" y="3173403"/>
            <a:chExt cx="2940950" cy="12696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0AC72B-907E-DA9D-7EE1-06C0CCEEAF2A}"/>
                </a:ext>
              </a:extLst>
            </p:cNvPr>
            <p:cNvSpPr txBox="1"/>
            <p:nvPr/>
          </p:nvSpPr>
          <p:spPr>
            <a:xfrm>
              <a:off x="1039263" y="3173403"/>
              <a:ext cx="16137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 smtClean="0">
                  <a:solidFill>
                    <a:schemeClr val="bg1"/>
                  </a:solidFill>
                </a:rPr>
                <a:t>Optimization</a:t>
              </a:r>
              <a:endParaRPr lang="en-AU" sz="2000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C7A9CD6-6802-7EC2-93C4-97B2A0110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49" y="3527160"/>
              <a:ext cx="808265" cy="818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551242-AF1C-3272-57CB-E61D64490A03}"/>
                </a:ext>
              </a:extLst>
            </p:cNvPr>
            <p:cNvSpPr txBox="1"/>
            <p:nvPr/>
          </p:nvSpPr>
          <p:spPr>
            <a:xfrm>
              <a:off x="1290342" y="3707258"/>
              <a:ext cx="2035619" cy="40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prioritizr</a:t>
              </a:r>
              <a:endParaRPr lang="en-A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5E81BC-256C-FC6C-BDA5-EA2E05CD1DAB}"/>
                </a:ext>
              </a:extLst>
            </p:cNvPr>
            <p:cNvSpPr/>
            <p:nvPr/>
          </p:nvSpPr>
          <p:spPr>
            <a:xfrm>
              <a:off x="385011" y="3173403"/>
              <a:ext cx="2922278" cy="126964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55719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FBDF-75FD-8A61-0982-5EA6C044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09" y="107863"/>
            <a:ext cx="5452532" cy="88568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Improving existing </a:t>
            </a:r>
            <a:br>
              <a:rPr lang="en-AU" sz="3200" dirty="0">
                <a:solidFill>
                  <a:schemeClr val="bg1"/>
                </a:solidFill>
              </a:rPr>
            </a:br>
            <a:r>
              <a:rPr lang="en-AU" sz="3200" dirty="0">
                <a:solidFill>
                  <a:schemeClr val="bg1"/>
                </a:solidFill>
              </a:rPr>
              <a:t>protected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4EE7A-A06B-B7DA-66A9-EA115B39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697" y="107864"/>
            <a:ext cx="4090164" cy="4907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3564A-814A-02AE-67D7-B22B0154E12F}"/>
              </a:ext>
            </a:extLst>
          </p:cNvPr>
          <p:cNvSpPr txBox="1"/>
          <p:nvPr/>
        </p:nvSpPr>
        <p:spPr>
          <a:xfrm>
            <a:off x="115503" y="1109055"/>
            <a:ext cx="43464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Bigger improvement to 133 / 415 species with adequate threat-free habitat within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39% amphibian, 19% bird 50% of mammal, and 30% of reptile species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3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B78081-9236-E5E6-24DE-F1994C315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90" y="837684"/>
            <a:ext cx="8369419" cy="4058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E4B4E-82C8-2D5C-CAFB-D6B67174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78057"/>
            <a:ext cx="8610600" cy="751676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Prioritizing actions across Europe</a:t>
            </a:r>
          </a:p>
        </p:txBody>
      </p:sp>
    </p:spTree>
    <p:extLst>
      <p:ext uri="{BB962C8B-B14F-4D97-AF65-F5344CB8AC3E}">
        <p14:creationId xmlns:p14="http://schemas.microsoft.com/office/powerpoint/2010/main" val="58628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285469-D206-D5F8-1C0F-FE25E4C09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79" y="173082"/>
            <a:ext cx="3998415" cy="4797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AD99CF-8784-AAE7-9C2B-E187203F886F}"/>
              </a:ext>
            </a:extLst>
          </p:cNvPr>
          <p:cNvSpPr txBox="1"/>
          <p:nvPr/>
        </p:nvSpPr>
        <p:spPr>
          <a:xfrm>
            <a:off x="224048" y="1226058"/>
            <a:ext cx="44580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All species have adequate threat-free habitat within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Priority areas for abating threats span 17% of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E9DFAD-1B0E-085B-F31A-C39001BB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576" y="173082"/>
            <a:ext cx="5452532" cy="885689"/>
          </a:xfrm>
        </p:spPr>
        <p:txBody>
          <a:bodyPr/>
          <a:lstStyle/>
          <a:p>
            <a:pPr algn="ctr"/>
            <a:r>
              <a:rPr lang="en-AU" sz="3600" dirty="0">
                <a:solidFill>
                  <a:schemeClr val="bg1"/>
                </a:solidFill>
              </a:rPr>
              <a:t>Prioritizing actions </a:t>
            </a:r>
            <a:br>
              <a:rPr lang="en-AU" sz="3600" dirty="0">
                <a:solidFill>
                  <a:schemeClr val="bg1"/>
                </a:solidFill>
              </a:rPr>
            </a:br>
            <a:r>
              <a:rPr lang="en-AU" sz="3600" dirty="0">
                <a:solidFill>
                  <a:schemeClr val="bg1"/>
                </a:solidFill>
              </a:rPr>
              <a:t>to abate threats</a:t>
            </a:r>
          </a:p>
        </p:txBody>
      </p:sp>
    </p:spTree>
    <p:extLst>
      <p:ext uri="{BB962C8B-B14F-4D97-AF65-F5344CB8AC3E}">
        <p14:creationId xmlns:p14="http://schemas.microsoft.com/office/powerpoint/2010/main" val="157455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D17388-484C-7BC2-A75B-E471DEA5DF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b="54748"/>
          <a:stretch/>
        </p:blipFill>
        <p:spPr>
          <a:xfrm>
            <a:off x="3870166" y="463297"/>
            <a:ext cx="5160491" cy="1382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F512C-6196-9774-6E74-6D089E58D0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/>
          <a:stretch/>
        </p:blipFill>
        <p:spPr>
          <a:xfrm>
            <a:off x="3971524" y="1956816"/>
            <a:ext cx="5160491" cy="30557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39B3A-3261-A49E-69FF-2DED96FC6807}"/>
              </a:ext>
            </a:extLst>
          </p:cNvPr>
          <p:cNvSpPr txBox="1"/>
          <p:nvPr/>
        </p:nvSpPr>
        <p:spPr>
          <a:xfrm>
            <a:off x="1891490" y="1956816"/>
            <a:ext cx="197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Number of 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species impacted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B2D4B-C29D-F4E4-A344-4AB230D83F5D}"/>
              </a:ext>
            </a:extLst>
          </p:cNvPr>
          <p:cNvSpPr txBox="1"/>
          <p:nvPr/>
        </p:nvSpPr>
        <p:spPr>
          <a:xfrm>
            <a:off x="1992848" y="457058"/>
            <a:ext cx="1978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Number of planning </a:t>
            </a:r>
            <a:r>
              <a:rPr lang="en-AU" dirty="0" smtClean="0">
                <a:solidFill>
                  <a:schemeClr val="bg1"/>
                </a:solidFill>
              </a:rPr>
              <a:t>units in prioritization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1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4371-725E-D5F6-21FF-5CE2D792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1579"/>
            <a:ext cx="8229240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Conservation is actions in places</a:t>
            </a:r>
          </a:p>
        </p:txBody>
      </p:sp>
      <p:pic>
        <p:nvPicPr>
          <p:cNvPr id="13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80C29563-B3E4-F676-64F8-098094302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299356" y="1368191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8C040FA-722C-D070-0004-553459E73708}"/>
              </a:ext>
            </a:extLst>
          </p:cNvPr>
          <p:cNvGrpSpPr/>
          <p:nvPr/>
        </p:nvGrpSpPr>
        <p:grpSpPr>
          <a:xfrm>
            <a:off x="326815" y="3413493"/>
            <a:ext cx="3926474" cy="1594489"/>
            <a:chOff x="430291" y="3413493"/>
            <a:chExt cx="3926474" cy="1594489"/>
          </a:xfrm>
        </p:grpSpPr>
        <p:pic>
          <p:nvPicPr>
            <p:cNvPr id="17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A36D3977-6C22-F98C-9715-52E1502D6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430291" y="3413493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D0E1FC-7878-B2D6-F8D8-FB34C6307ECA}"/>
                </a:ext>
              </a:extLst>
            </p:cNvPr>
            <p:cNvGrpSpPr/>
            <p:nvPr/>
          </p:nvGrpSpPr>
          <p:grpSpPr>
            <a:xfrm>
              <a:off x="2073103" y="3750817"/>
              <a:ext cx="368493" cy="121617"/>
              <a:chOff x="6718746" y="962899"/>
              <a:chExt cx="659581" cy="21768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A092C87-9FFC-CFC1-4C21-C41ACA5EA4E2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B6E226-B5A8-3CC4-284D-D37F18F7A50E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29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FC25DF7D-6D0A-DA3A-F652-EE6FD3DC3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4913453" y="2317102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5281AA-9A36-5FB5-1B85-CD69ECDD4952}"/>
              </a:ext>
            </a:extLst>
          </p:cNvPr>
          <p:cNvSpPr txBox="1"/>
          <p:nvPr/>
        </p:nvSpPr>
        <p:spPr>
          <a:xfrm>
            <a:off x="4821252" y="1914656"/>
            <a:ext cx="411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bg1"/>
                </a:solidFill>
              </a:rPr>
              <a:t>2. Implement action to abate threat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E9632-313B-B27D-F0A9-F4620162A571}"/>
              </a:ext>
            </a:extLst>
          </p:cNvPr>
          <p:cNvSpPr txBox="1"/>
          <p:nvPr/>
        </p:nvSpPr>
        <p:spPr>
          <a:xfrm>
            <a:off x="374883" y="954475"/>
            <a:ext cx="316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1. Area impacted by threat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EE84948-F655-D870-84F4-1AE186D707F2}"/>
              </a:ext>
            </a:extLst>
          </p:cNvPr>
          <p:cNvSpPr txBox="1"/>
          <p:nvPr/>
        </p:nvSpPr>
        <p:spPr>
          <a:xfrm>
            <a:off x="304074" y="3012564"/>
            <a:ext cx="392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3. Positive conservation outcome</a:t>
            </a:r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046EB495-FEFC-65F1-0A94-DA015A43DDD5}"/>
              </a:ext>
            </a:extLst>
          </p:cNvPr>
          <p:cNvSpPr/>
          <p:nvPr/>
        </p:nvSpPr>
        <p:spPr>
          <a:xfrm rot="981210">
            <a:off x="4330156" y="2315486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63FA94C0-3CE5-2B15-E666-521767F6EC82}"/>
              </a:ext>
            </a:extLst>
          </p:cNvPr>
          <p:cNvSpPr/>
          <p:nvPr/>
        </p:nvSpPr>
        <p:spPr>
          <a:xfrm rot="8066185">
            <a:off x="4333210" y="3385409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pic>
        <p:nvPicPr>
          <p:cNvPr id="24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346" y="1437881"/>
            <a:ext cx="1051450" cy="8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722" y="2139225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779" y="1435290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oison Clipart. Free Download Transparent .PNG or Vector | Creazilla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20" y="2539658"/>
            <a:ext cx="389548" cy="72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Poison Clipart. Free Download Transparent .PNG or Vector | Creazilla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59" y="2691289"/>
            <a:ext cx="389548" cy="72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22" y="365557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45" y="397407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69" y="3688967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3" y="4266326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1" y="4466468"/>
            <a:ext cx="507314" cy="50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01" y="421180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5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A6B425-A231-C2AB-3B40-6AB4D018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97" y="2806048"/>
            <a:ext cx="3647665" cy="1966441"/>
          </a:xfrm>
        </p:spPr>
        <p:txBody>
          <a:bodyPr/>
          <a:lstStyle/>
          <a:p>
            <a:pPr algn="ctr"/>
            <a:r>
              <a:rPr lang="en-AU" sz="3200" b="1" dirty="0" smtClean="0">
                <a:solidFill>
                  <a:srgbClr val="FFFF00"/>
                </a:solidFill>
              </a:rPr>
              <a:t>Focussing </a:t>
            </a:r>
            <a:r>
              <a:rPr lang="en-AU" sz="3200" b="1" dirty="0">
                <a:solidFill>
                  <a:srgbClr val="FFFF00"/>
                </a:solidFill>
              </a:rPr>
              <a:t>on threats that impact the most </a:t>
            </a:r>
            <a:r>
              <a:rPr lang="en-AU" sz="3200" b="1" dirty="0" smtClean="0">
                <a:solidFill>
                  <a:srgbClr val="FFFF00"/>
                </a:solidFill>
              </a:rPr>
              <a:t>species isn’t a bad start</a:t>
            </a:r>
            <a:endParaRPr lang="en-AU" sz="3200" b="1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D17388-484C-7BC2-A75B-E471DEA5DF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b="54748"/>
          <a:stretch/>
        </p:blipFill>
        <p:spPr>
          <a:xfrm>
            <a:off x="3870166" y="463297"/>
            <a:ext cx="5160491" cy="1382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F512C-6196-9774-6E74-6D089E58D0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/>
          <a:stretch/>
        </p:blipFill>
        <p:spPr>
          <a:xfrm>
            <a:off x="3971524" y="1956816"/>
            <a:ext cx="5160491" cy="30557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39B3A-3261-A49E-69FF-2DED96FC6807}"/>
              </a:ext>
            </a:extLst>
          </p:cNvPr>
          <p:cNvSpPr txBox="1"/>
          <p:nvPr/>
        </p:nvSpPr>
        <p:spPr>
          <a:xfrm>
            <a:off x="1891490" y="1956816"/>
            <a:ext cx="197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Number of 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species impacted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B2D4B-C29D-F4E4-A344-4AB230D83F5D}"/>
              </a:ext>
            </a:extLst>
          </p:cNvPr>
          <p:cNvSpPr txBox="1"/>
          <p:nvPr/>
        </p:nvSpPr>
        <p:spPr>
          <a:xfrm>
            <a:off x="1992848" y="457058"/>
            <a:ext cx="1978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Number of planning </a:t>
            </a:r>
            <a:r>
              <a:rPr lang="en-AU" dirty="0" smtClean="0">
                <a:solidFill>
                  <a:schemeClr val="bg1"/>
                </a:solidFill>
              </a:rPr>
              <a:t>units in prioritization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7555523" y="187569"/>
            <a:ext cx="756139" cy="347003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34775" y="319239"/>
            <a:ext cx="756139" cy="347003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31888" y="319238"/>
            <a:ext cx="756139" cy="347003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5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D17388-484C-7BC2-A75B-E471DEA5DF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b="54748"/>
          <a:stretch/>
        </p:blipFill>
        <p:spPr>
          <a:xfrm>
            <a:off x="3870166" y="463297"/>
            <a:ext cx="5160491" cy="1382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F512C-6196-9774-6E74-6D089E58D0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/>
          <a:stretch/>
        </p:blipFill>
        <p:spPr>
          <a:xfrm>
            <a:off x="3971524" y="1956816"/>
            <a:ext cx="5160491" cy="30557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739B3A-3261-A49E-69FF-2DED96FC6807}"/>
              </a:ext>
            </a:extLst>
          </p:cNvPr>
          <p:cNvSpPr txBox="1"/>
          <p:nvPr/>
        </p:nvSpPr>
        <p:spPr>
          <a:xfrm>
            <a:off x="1891490" y="1956816"/>
            <a:ext cx="197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Number of 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species impacted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B2D4B-C29D-F4E4-A344-4AB230D83F5D}"/>
              </a:ext>
            </a:extLst>
          </p:cNvPr>
          <p:cNvSpPr txBox="1"/>
          <p:nvPr/>
        </p:nvSpPr>
        <p:spPr>
          <a:xfrm>
            <a:off x="1992848" y="457058"/>
            <a:ext cx="1978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Number of planning </a:t>
            </a:r>
            <a:r>
              <a:rPr lang="en-AU" dirty="0" smtClean="0">
                <a:solidFill>
                  <a:schemeClr val="bg1"/>
                </a:solidFill>
              </a:rPr>
              <a:t>units in prioritization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8456226" y="183231"/>
            <a:ext cx="574431" cy="354716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5216" y="389577"/>
            <a:ext cx="627184" cy="387762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1A6B425-A231-C2AB-3B40-6AB4D018E332}"/>
              </a:ext>
            </a:extLst>
          </p:cNvPr>
          <p:cNvSpPr txBox="1">
            <a:spLocks/>
          </p:cNvSpPr>
          <p:nvPr/>
        </p:nvSpPr>
        <p:spPr>
          <a:xfrm>
            <a:off x="168197" y="2806048"/>
            <a:ext cx="3647665" cy="196644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b="1" dirty="0" smtClean="0">
                <a:solidFill>
                  <a:srgbClr val="FFFF00"/>
                </a:solidFill>
              </a:rPr>
              <a:t>But that’s not the whole story, other threats may be important too</a:t>
            </a:r>
            <a:endParaRPr lang="en-AU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77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8C60-CE3F-7EDF-F992-DF68ADC7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99"/>
            <a:ext cx="8229240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Take home messages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56CA-D69C-D1F8-D8BC-9BEEF375AD3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50900" y="1003299"/>
            <a:ext cx="7442200" cy="3883480"/>
          </a:xfrm>
        </p:spPr>
        <p:txBody>
          <a:bodyPr/>
          <a:lstStyle/>
          <a:p>
            <a:pPr algn="ctr"/>
            <a:r>
              <a:rPr lang="en-AU" sz="2800" dirty="0">
                <a:solidFill>
                  <a:schemeClr val="bg1"/>
                </a:solidFill>
              </a:rPr>
              <a:t>Most EU species don’t have adequate habitat in protected areas that is free from threats</a:t>
            </a:r>
          </a:p>
          <a:p>
            <a:pPr algn="ctr"/>
            <a:endParaRPr lang="en-AU" sz="2800" dirty="0">
              <a:solidFill>
                <a:schemeClr val="bg1"/>
              </a:solidFill>
            </a:endParaRPr>
          </a:p>
          <a:p>
            <a:pPr algn="ctr"/>
            <a:r>
              <a:rPr lang="en-AU" sz="2800" dirty="0">
                <a:solidFill>
                  <a:schemeClr val="bg1"/>
                </a:solidFill>
              </a:rPr>
              <a:t>Improving management of existing protected areas is insufficient for many species</a:t>
            </a:r>
          </a:p>
          <a:p>
            <a:pPr algn="ctr"/>
            <a:endParaRPr lang="en-AU" sz="2800" dirty="0">
              <a:solidFill>
                <a:schemeClr val="bg1"/>
              </a:solidFill>
            </a:endParaRPr>
          </a:p>
          <a:p>
            <a:pPr algn="ctr"/>
            <a:r>
              <a:rPr lang="en-AU" sz="2800" dirty="0">
                <a:solidFill>
                  <a:schemeClr val="bg1"/>
                </a:solidFill>
              </a:rPr>
              <a:t>Strategically managing threats both within and beyond existing protected areas is needed</a:t>
            </a:r>
            <a:br>
              <a:rPr lang="en-AU" sz="2800" dirty="0">
                <a:solidFill>
                  <a:schemeClr val="bg1"/>
                </a:solidFill>
              </a:rPr>
            </a:br>
            <a:endParaRPr lang="en-AU" sz="2800" dirty="0">
              <a:solidFill>
                <a:schemeClr val="bg1"/>
              </a:solidFill>
            </a:endParaRPr>
          </a:p>
          <a:p>
            <a:pPr algn="ctr"/>
            <a:r>
              <a:rPr lang="en-AU" sz="2800" b="1" dirty="0">
                <a:solidFill>
                  <a:srgbClr val="FFFF00"/>
                </a:solidFill>
              </a:rPr>
              <a:t>What you do and where you go matters!</a:t>
            </a:r>
          </a:p>
        </p:txBody>
      </p:sp>
    </p:spTree>
    <p:extLst>
      <p:ext uri="{BB962C8B-B14F-4D97-AF65-F5344CB8AC3E}">
        <p14:creationId xmlns:p14="http://schemas.microsoft.com/office/powerpoint/2010/main" val="305378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C61B9-00F5-4C16-ECEC-D050B1AA350E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4CA888-3EF6-0E75-824B-865CB1BF45EB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5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D37EFC28-9D3D-61D0-7032-2F35B7436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2654DCA5-35CD-E311-7C12-A4DCAE47AA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932156C3-5D7F-81B5-4D2E-1B764D18A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6" descr="Shape&#10;&#10;Description automatically generated">
              <a:extLst>
                <a:ext uri="{FF2B5EF4-FFF2-40B4-BE49-F238E27FC236}">
                  <a16:creationId xmlns:a16="http://schemas.microsoft.com/office/drawing/2014/main" id="{36AD66EC-3EB3-2BA4-83E6-511B3B96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2052" name="Picture 4" descr="Wild boar clipart by Matiseli on DeviantArt">
              <a:extLst>
                <a:ext uri="{FF2B5EF4-FFF2-40B4-BE49-F238E27FC236}">
                  <a16:creationId xmlns:a16="http://schemas.microsoft.com/office/drawing/2014/main" id="{2FFAA6BF-A09F-ED5F-4BA0-A331BBDBB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455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20F7519E-CD16-60BE-E362-DDDCD0712CAE}"/>
              </a:ext>
            </a:extLst>
          </p:cNvPr>
          <p:cNvGrpSpPr/>
          <p:nvPr/>
        </p:nvGrpSpPr>
        <p:grpSpPr>
          <a:xfrm>
            <a:off x="1345918" y="3254574"/>
            <a:ext cx="2346435" cy="795019"/>
            <a:chOff x="1621697" y="3377943"/>
            <a:chExt cx="2346435" cy="795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343BABA-58D2-89F1-CB01-1752167D3FFC}"/>
                </a:ext>
              </a:extLst>
            </p:cNvPr>
            <p:cNvGrpSpPr/>
            <p:nvPr/>
          </p:nvGrpSpPr>
          <p:grpSpPr>
            <a:xfrm>
              <a:off x="2901483" y="3377943"/>
              <a:ext cx="1066649" cy="795019"/>
              <a:chOff x="6080248" y="779867"/>
              <a:chExt cx="1909240" cy="142303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8F6E93A-AF7B-6092-7106-F62F5E3AFCD9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810C76D-647C-39BE-811D-0D395229DDF0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4" descr="Frog Clipart Images – Browse 8,987 Stock Photos, Vectors, and Video | Adobe  Stock">
                <a:extLst>
                  <a:ext uri="{FF2B5EF4-FFF2-40B4-BE49-F238E27FC236}">
                    <a16:creationId xmlns:a16="http://schemas.microsoft.com/office/drawing/2014/main" id="{52E221F2-16C8-9CC8-ACBE-869569DE4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0248" y="779867"/>
                <a:ext cx="1909240" cy="1423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48" name="Arrow: Right 2047">
              <a:extLst>
                <a:ext uri="{FF2B5EF4-FFF2-40B4-BE49-F238E27FC236}">
                  <a16:creationId xmlns:a16="http://schemas.microsoft.com/office/drawing/2014/main" id="{53C398C1-C328-1322-22FC-2FBC438F6A08}"/>
                </a:ext>
              </a:extLst>
            </p:cNvPr>
            <p:cNvSpPr/>
            <p:nvPr/>
          </p:nvSpPr>
          <p:spPr>
            <a:xfrm>
              <a:off x="2633245" y="3581064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073" name="Group 2072">
              <a:extLst>
                <a:ext uri="{FF2B5EF4-FFF2-40B4-BE49-F238E27FC236}">
                  <a16:creationId xmlns:a16="http://schemas.microsoft.com/office/drawing/2014/main" id="{E00C78F8-2BDB-5D45-5AA8-05EB9F080830}"/>
                </a:ext>
              </a:extLst>
            </p:cNvPr>
            <p:cNvGrpSpPr/>
            <p:nvPr/>
          </p:nvGrpSpPr>
          <p:grpSpPr>
            <a:xfrm>
              <a:off x="1621697" y="3481355"/>
              <a:ext cx="1011548" cy="588194"/>
              <a:chOff x="1621697" y="3460323"/>
              <a:chExt cx="1011548" cy="588194"/>
            </a:xfrm>
          </p:grpSpPr>
          <p:pic>
            <p:nvPicPr>
              <p:cNvPr id="10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D860B539-4FB1-B844-7994-A84CB0D2D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1697" y="3460323"/>
                <a:ext cx="1011548" cy="588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3" name="&quot;Not Allowed&quot; Symbol 2062">
                <a:extLst>
                  <a:ext uri="{FF2B5EF4-FFF2-40B4-BE49-F238E27FC236}">
                    <a16:creationId xmlns:a16="http://schemas.microsoft.com/office/drawing/2014/main" id="{272FE314-EB0A-0A70-CF8F-9FCD93AE1EB3}"/>
                  </a:ext>
                </a:extLst>
              </p:cNvPr>
              <p:cNvSpPr/>
              <p:nvPr/>
            </p:nvSpPr>
            <p:spPr>
              <a:xfrm>
                <a:off x="1639301" y="346541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0A9E7E15-A262-4B54-997E-AED14B62B726}"/>
              </a:ext>
            </a:extLst>
          </p:cNvPr>
          <p:cNvGrpSpPr/>
          <p:nvPr/>
        </p:nvGrpSpPr>
        <p:grpSpPr>
          <a:xfrm>
            <a:off x="5117873" y="3150211"/>
            <a:ext cx="2387714" cy="909925"/>
            <a:chOff x="4541397" y="3316969"/>
            <a:chExt cx="2387714" cy="909925"/>
          </a:xfrm>
        </p:grpSpPr>
        <p:sp>
          <p:nvSpPr>
            <p:cNvPr id="2056" name="Arrow: Right 2055">
              <a:extLst>
                <a:ext uri="{FF2B5EF4-FFF2-40B4-BE49-F238E27FC236}">
                  <a16:creationId xmlns:a16="http://schemas.microsoft.com/office/drawing/2014/main" id="{F1CD6C21-7E17-78DA-BD89-56325B19655B}"/>
                </a:ext>
              </a:extLst>
            </p:cNvPr>
            <p:cNvSpPr/>
            <p:nvPr/>
          </p:nvSpPr>
          <p:spPr>
            <a:xfrm>
              <a:off x="5305350" y="3577543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61" name="Picture 6">
              <a:extLst>
                <a:ext uri="{FF2B5EF4-FFF2-40B4-BE49-F238E27FC236}">
                  <a16:creationId xmlns:a16="http://schemas.microsoft.com/office/drawing/2014/main" id="{BEAE231A-2DF9-8AAC-A78E-508A87327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84" y="3407819"/>
              <a:ext cx="1148527" cy="72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0F6944A3-0697-C3BF-8D1A-0A25E07200B2}"/>
                </a:ext>
              </a:extLst>
            </p:cNvPr>
            <p:cNvGrpSpPr/>
            <p:nvPr/>
          </p:nvGrpSpPr>
          <p:grpSpPr>
            <a:xfrm>
              <a:off x="4541397" y="3316969"/>
              <a:ext cx="700658" cy="909925"/>
              <a:chOff x="4541397" y="3316969"/>
              <a:chExt cx="700658" cy="909925"/>
            </a:xfrm>
          </p:grpSpPr>
          <p:pic>
            <p:nvPicPr>
              <p:cNvPr id="2059" name="Picture 2058" descr="Shape&#10;&#10;Description automatically generated">
                <a:extLst>
                  <a:ext uri="{FF2B5EF4-FFF2-40B4-BE49-F238E27FC236}">
                    <a16:creationId xmlns:a16="http://schemas.microsoft.com/office/drawing/2014/main" id="{1F293F58-509A-8273-B058-0B879D534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397" y="3316969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4" name="&quot;Not Allowed&quot; Symbol 2063">
                <a:extLst>
                  <a:ext uri="{FF2B5EF4-FFF2-40B4-BE49-F238E27FC236}">
                    <a16:creationId xmlns:a16="http://schemas.microsoft.com/office/drawing/2014/main" id="{4834EF78-8D1D-3436-7D57-1B157A3103FA}"/>
                  </a:ext>
                </a:extLst>
              </p:cNvPr>
              <p:cNvSpPr/>
              <p:nvPr/>
            </p:nvSpPr>
            <p:spPr>
              <a:xfrm>
                <a:off x="4566914" y="3634357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8EC519F6-58EF-1584-E081-525CEAB5A904}"/>
              </a:ext>
            </a:extLst>
          </p:cNvPr>
          <p:cNvGrpSpPr/>
          <p:nvPr/>
        </p:nvGrpSpPr>
        <p:grpSpPr>
          <a:xfrm>
            <a:off x="1239617" y="3963565"/>
            <a:ext cx="2144722" cy="909925"/>
            <a:chOff x="1515396" y="3963565"/>
            <a:chExt cx="2144722" cy="909925"/>
          </a:xfrm>
        </p:grpSpPr>
        <p:sp>
          <p:nvSpPr>
            <p:cNvPr id="2055" name="Arrow: Right 2054">
              <a:extLst>
                <a:ext uri="{FF2B5EF4-FFF2-40B4-BE49-F238E27FC236}">
                  <a16:creationId xmlns:a16="http://schemas.microsoft.com/office/drawing/2014/main" id="{96D29A92-6449-35DE-AE7A-0A7AC62B9026}"/>
                </a:ext>
              </a:extLst>
            </p:cNvPr>
            <p:cNvSpPr/>
            <p:nvPr/>
          </p:nvSpPr>
          <p:spPr>
            <a:xfrm>
              <a:off x="2633245" y="4224139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62" name="Picture 8">
              <a:extLst>
                <a:ext uri="{FF2B5EF4-FFF2-40B4-BE49-F238E27FC236}">
                  <a16:creationId xmlns:a16="http://schemas.microsoft.com/office/drawing/2014/main" id="{DD9DF213-27F1-2D1C-0DC7-964A1C71E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662" y="4064799"/>
              <a:ext cx="707456" cy="7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B1F44011-4759-F9D8-4E52-4331E281EF4C}"/>
                </a:ext>
              </a:extLst>
            </p:cNvPr>
            <p:cNvGrpSpPr/>
            <p:nvPr/>
          </p:nvGrpSpPr>
          <p:grpSpPr>
            <a:xfrm>
              <a:off x="1515396" y="3963565"/>
              <a:ext cx="1091067" cy="909925"/>
              <a:chOff x="1515396" y="3963565"/>
              <a:chExt cx="1091067" cy="909925"/>
            </a:xfrm>
          </p:grpSpPr>
          <p:pic>
            <p:nvPicPr>
              <p:cNvPr id="29" name="Picture 4" descr="Wild boar clipart by Matiseli on DeviantArt">
                <a:extLst>
                  <a:ext uri="{FF2B5EF4-FFF2-40B4-BE49-F238E27FC236}">
                    <a16:creationId xmlns:a16="http://schemas.microsoft.com/office/drawing/2014/main" id="{26BBA5FF-D8A1-B009-A691-99ACFEE7D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15396" y="3963565"/>
                <a:ext cx="1091067" cy="9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6" name="&quot;Not Allowed&quot; Symbol 2065">
                <a:extLst>
                  <a:ext uri="{FF2B5EF4-FFF2-40B4-BE49-F238E27FC236}">
                    <a16:creationId xmlns:a16="http://schemas.microsoft.com/office/drawing/2014/main" id="{F8506233-3D3A-30B2-FB3F-029BA168F314}"/>
                  </a:ext>
                </a:extLst>
              </p:cNvPr>
              <p:cNvSpPr/>
              <p:nvPr/>
            </p:nvSpPr>
            <p:spPr>
              <a:xfrm>
                <a:off x="1643336" y="4258568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E1D7D68F-70BA-5DDC-0980-60A692EB6DC1}"/>
              </a:ext>
            </a:extLst>
          </p:cNvPr>
          <p:cNvGrpSpPr/>
          <p:nvPr/>
        </p:nvGrpSpPr>
        <p:grpSpPr>
          <a:xfrm>
            <a:off x="5027394" y="3984442"/>
            <a:ext cx="3663417" cy="1069932"/>
            <a:chOff x="4214599" y="3984442"/>
            <a:chExt cx="3663417" cy="1069932"/>
          </a:xfrm>
        </p:grpSpPr>
        <p:sp>
          <p:nvSpPr>
            <p:cNvPr id="2054" name="Plus Sign 2053">
              <a:extLst>
                <a:ext uri="{FF2B5EF4-FFF2-40B4-BE49-F238E27FC236}">
                  <a16:creationId xmlns:a16="http://schemas.microsoft.com/office/drawing/2014/main" id="{A9DAF1C5-4FE9-E457-88CE-CD1CCFAA1D80}"/>
                </a:ext>
              </a:extLst>
            </p:cNvPr>
            <p:cNvSpPr/>
            <p:nvPr/>
          </p:nvSpPr>
          <p:spPr>
            <a:xfrm>
              <a:off x="5226147" y="4239544"/>
              <a:ext cx="540199" cy="559728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7" name="Arrow: Right 2056">
              <a:extLst>
                <a:ext uri="{FF2B5EF4-FFF2-40B4-BE49-F238E27FC236}">
                  <a16:creationId xmlns:a16="http://schemas.microsoft.com/office/drawing/2014/main" id="{E88A5CED-E9C3-5834-E0AC-068065A8EC57}"/>
                </a:ext>
              </a:extLst>
            </p:cNvPr>
            <p:cNvSpPr/>
            <p:nvPr/>
          </p:nvSpPr>
          <p:spPr>
            <a:xfrm>
              <a:off x="6540538" y="4325020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58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50B5E59F-D4CA-2090-FA56-BC0070515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599" y="4225311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7" name="&quot;Not Allowed&quot; Symbol 2066">
              <a:extLst>
                <a:ext uri="{FF2B5EF4-FFF2-40B4-BE49-F238E27FC236}">
                  <a16:creationId xmlns:a16="http://schemas.microsoft.com/office/drawing/2014/main" id="{B2C6E937-075B-184A-BC9D-B58B51D78501}"/>
                </a:ext>
              </a:extLst>
            </p:cNvPr>
            <p:cNvSpPr/>
            <p:nvPr/>
          </p:nvSpPr>
          <p:spPr>
            <a:xfrm>
              <a:off x="4273000" y="429084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55FA5AA7-A4C4-5AFD-E9D7-34D1C182D381}"/>
                </a:ext>
              </a:extLst>
            </p:cNvPr>
            <p:cNvGrpSpPr/>
            <p:nvPr/>
          </p:nvGrpSpPr>
          <p:grpSpPr>
            <a:xfrm>
              <a:off x="5714278" y="4064446"/>
              <a:ext cx="700658" cy="909925"/>
              <a:chOff x="5714278" y="4161713"/>
              <a:chExt cx="700658" cy="909925"/>
            </a:xfrm>
          </p:grpSpPr>
          <p:pic>
            <p:nvPicPr>
              <p:cNvPr id="31" name="Picture 30" descr="Shape&#10;&#10;Description automatically generated">
                <a:extLst>
                  <a:ext uri="{FF2B5EF4-FFF2-40B4-BE49-F238E27FC236}">
                    <a16:creationId xmlns:a16="http://schemas.microsoft.com/office/drawing/2014/main" id="{3C185910-7A09-2133-A3FA-839EC042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278" y="4161713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8" name="&quot;Not Allowed&quot; Symbol 2067">
                <a:extLst>
                  <a:ext uri="{FF2B5EF4-FFF2-40B4-BE49-F238E27FC236}">
                    <a16:creationId xmlns:a16="http://schemas.microsoft.com/office/drawing/2014/main" id="{9FDD6F5B-4CA0-9D1B-04EA-E13772FF8D32}"/>
                  </a:ext>
                </a:extLst>
              </p:cNvPr>
              <p:cNvSpPr/>
              <p:nvPr/>
            </p:nvSpPr>
            <p:spPr>
              <a:xfrm>
                <a:off x="5714332" y="450214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072" name="Picture 16" descr="On the Dangers of Stochastic Parrots: Can Language Models Be Too Big? 🦜 |  Green AI — Annotated Bibliography">
              <a:extLst>
                <a:ext uri="{FF2B5EF4-FFF2-40B4-BE49-F238E27FC236}">
                  <a16:creationId xmlns:a16="http://schemas.microsoft.com/office/drawing/2014/main" id="{9528683C-879E-6B44-2CE7-1A103EA22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084" y="3984442"/>
              <a:ext cx="1069932" cy="106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B9DE00-3691-494C-6654-E68D220D915C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0A78EE-AAF4-7CDF-0DFF-8C710054479F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12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E1971ADD-46FC-AA0E-097E-66008677E9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627369C1-6293-1F4B-CF5E-A53D8B3741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0DDAFA31-A9C1-0FDE-3B47-28A66D994C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hq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296BA92C-87AC-DC98-EB9C-8FDB5A6F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11" name="Picture 4" descr="Wild boar clipart by Matiseli on DeviantArt">
              <a:extLst>
                <a:ext uri="{FF2B5EF4-FFF2-40B4-BE49-F238E27FC236}">
                  <a16:creationId xmlns:a16="http://schemas.microsoft.com/office/drawing/2014/main" id="{7300B44F-871D-6B6A-7BE2-416C9FED0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349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9C8835-4066-23A6-5D91-0F884B5BFAF8}"/>
              </a:ext>
            </a:extLst>
          </p:cNvPr>
          <p:cNvGrpSpPr/>
          <p:nvPr/>
        </p:nvGrpSpPr>
        <p:grpSpPr>
          <a:xfrm>
            <a:off x="2625705" y="3254574"/>
            <a:ext cx="1066649" cy="795019"/>
            <a:chOff x="2625705" y="3254574"/>
            <a:chExt cx="1066649" cy="7950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8F6E93A-AF7B-6092-7106-F62F5E3AFCD9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10C76D-647C-39BE-811D-0D395229DDF0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5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52E221F2-16C8-9CC8-ACBE-869569DE4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5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48" name="Arrow: Right 2047">
            <a:extLst>
              <a:ext uri="{FF2B5EF4-FFF2-40B4-BE49-F238E27FC236}">
                <a16:creationId xmlns:a16="http://schemas.microsoft.com/office/drawing/2014/main" id="{53C398C1-C328-1322-22FC-2FBC438F6A08}"/>
              </a:ext>
            </a:extLst>
          </p:cNvPr>
          <p:cNvSpPr/>
          <p:nvPr/>
        </p:nvSpPr>
        <p:spPr>
          <a:xfrm>
            <a:off x="2357466" y="3457695"/>
            <a:ext cx="408928" cy="3887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00C78F8-2BDB-5D45-5AA8-05EB9F080830}"/>
              </a:ext>
            </a:extLst>
          </p:cNvPr>
          <p:cNvGrpSpPr/>
          <p:nvPr/>
        </p:nvGrpSpPr>
        <p:grpSpPr>
          <a:xfrm>
            <a:off x="1345918" y="3357986"/>
            <a:ext cx="1011548" cy="588194"/>
            <a:chOff x="1621697" y="3460323"/>
            <a:chExt cx="1011548" cy="588194"/>
          </a:xfrm>
        </p:grpSpPr>
        <p:pic>
          <p:nvPicPr>
            <p:cNvPr id="10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D860B539-4FB1-B844-7994-A84CB0D2D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697" y="3460323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&quot;Not Allowed&quot; Symbol 2062">
              <a:extLst>
                <a:ext uri="{FF2B5EF4-FFF2-40B4-BE49-F238E27FC236}">
                  <a16:creationId xmlns:a16="http://schemas.microsoft.com/office/drawing/2014/main" id="{272FE314-EB0A-0A70-CF8F-9FCD93AE1EB3}"/>
                </a:ext>
              </a:extLst>
            </p:cNvPr>
            <p:cNvSpPr/>
            <p:nvPr/>
          </p:nvSpPr>
          <p:spPr>
            <a:xfrm>
              <a:off x="1639301" y="346541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0A9E7E15-A262-4B54-997E-AED14B62B726}"/>
              </a:ext>
            </a:extLst>
          </p:cNvPr>
          <p:cNvGrpSpPr/>
          <p:nvPr/>
        </p:nvGrpSpPr>
        <p:grpSpPr>
          <a:xfrm>
            <a:off x="5117873" y="3150211"/>
            <a:ext cx="2387714" cy="909925"/>
            <a:chOff x="4541397" y="3316969"/>
            <a:chExt cx="2387714" cy="909925"/>
          </a:xfrm>
        </p:grpSpPr>
        <p:sp>
          <p:nvSpPr>
            <p:cNvPr id="2056" name="Arrow: Right 2055">
              <a:extLst>
                <a:ext uri="{FF2B5EF4-FFF2-40B4-BE49-F238E27FC236}">
                  <a16:creationId xmlns:a16="http://schemas.microsoft.com/office/drawing/2014/main" id="{F1CD6C21-7E17-78DA-BD89-56325B19655B}"/>
                </a:ext>
              </a:extLst>
            </p:cNvPr>
            <p:cNvSpPr/>
            <p:nvPr/>
          </p:nvSpPr>
          <p:spPr>
            <a:xfrm>
              <a:off x="5305350" y="3577543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61" name="Picture 6">
              <a:extLst>
                <a:ext uri="{FF2B5EF4-FFF2-40B4-BE49-F238E27FC236}">
                  <a16:creationId xmlns:a16="http://schemas.microsoft.com/office/drawing/2014/main" id="{BEAE231A-2DF9-8AAC-A78E-508A87327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84" y="3407819"/>
              <a:ext cx="1148527" cy="72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0F6944A3-0697-C3BF-8D1A-0A25E07200B2}"/>
                </a:ext>
              </a:extLst>
            </p:cNvPr>
            <p:cNvGrpSpPr/>
            <p:nvPr/>
          </p:nvGrpSpPr>
          <p:grpSpPr>
            <a:xfrm>
              <a:off x="4541397" y="3316969"/>
              <a:ext cx="700658" cy="909925"/>
              <a:chOff x="4541397" y="3316969"/>
              <a:chExt cx="700658" cy="909925"/>
            </a:xfrm>
          </p:grpSpPr>
          <p:pic>
            <p:nvPicPr>
              <p:cNvPr id="2059" name="Picture 2058" descr="Shape&#10;&#10;Description automatically generated">
                <a:extLst>
                  <a:ext uri="{FF2B5EF4-FFF2-40B4-BE49-F238E27FC236}">
                    <a16:creationId xmlns:a16="http://schemas.microsoft.com/office/drawing/2014/main" id="{1F293F58-509A-8273-B058-0B879D534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397" y="3316969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4" name="&quot;Not Allowed&quot; Symbol 2063">
                <a:extLst>
                  <a:ext uri="{FF2B5EF4-FFF2-40B4-BE49-F238E27FC236}">
                    <a16:creationId xmlns:a16="http://schemas.microsoft.com/office/drawing/2014/main" id="{4834EF78-8D1D-3436-7D57-1B157A3103FA}"/>
                  </a:ext>
                </a:extLst>
              </p:cNvPr>
              <p:cNvSpPr/>
              <p:nvPr/>
            </p:nvSpPr>
            <p:spPr>
              <a:xfrm>
                <a:off x="4566914" y="3634357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8EC519F6-58EF-1584-E081-525CEAB5A904}"/>
              </a:ext>
            </a:extLst>
          </p:cNvPr>
          <p:cNvGrpSpPr/>
          <p:nvPr/>
        </p:nvGrpSpPr>
        <p:grpSpPr>
          <a:xfrm>
            <a:off x="1239617" y="3963565"/>
            <a:ext cx="2144722" cy="909925"/>
            <a:chOff x="1515396" y="3963565"/>
            <a:chExt cx="2144722" cy="909925"/>
          </a:xfrm>
        </p:grpSpPr>
        <p:sp>
          <p:nvSpPr>
            <p:cNvPr id="2055" name="Arrow: Right 2054">
              <a:extLst>
                <a:ext uri="{FF2B5EF4-FFF2-40B4-BE49-F238E27FC236}">
                  <a16:creationId xmlns:a16="http://schemas.microsoft.com/office/drawing/2014/main" id="{96D29A92-6449-35DE-AE7A-0A7AC62B9026}"/>
                </a:ext>
              </a:extLst>
            </p:cNvPr>
            <p:cNvSpPr/>
            <p:nvPr/>
          </p:nvSpPr>
          <p:spPr>
            <a:xfrm>
              <a:off x="2633245" y="4224139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62" name="Picture 8">
              <a:extLst>
                <a:ext uri="{FF2B5EF4-FFF2-40B4-BE49-F238E27FC236}">
                  <a16:creationId xmlns:a16="http://schemas.microsoft.com/office/drawing/2014/main" id="{DD9DF213-27F1-2D1C-0DC7-964A1C71E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662" y="4064799"/>
              <a:ext cx="707456" cy="7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B1F44011-4759-F9D8-4E52-4331E281EF4C}"/>
                </a:ext>
              </a:extLst>
            </p:cNvPr>
            <p:cNvGrpSpPr/>
            <p:nvPr/>
          </p:nvGrpSpPr>
          <p:grpSpPr>
            <a:xfrm>
              <a:off x="1515396" y="3963565"/>
              <a:ext cx="1091067" cy="909925"/>
              <a:chOff x="1515396" y="3963565"/>
              <a:chExt cx="1091067" cy="909925"/>
            </a:xfrm>
          </p:grpSpPr>
          <p:pic>
            <p:nvPicPr>
              <p:cNvPr id="29" name="Picture 4" descr="Wild boar clipart by Matiseli on DeviantArt">
                <a:extLst>
                  <a:ext uri="{FF2B5EF4-FFF2-40B4-BE49-F238E27FC236}">
                    <a16:creationId xmlns:a16="http://schemas.microsoft.com/office/drawing/2014/main" id="{26BBA5FF-D8A1-B009-A691-99ACFEE7D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15396" y="3963565"/>
                <a:ext cx="1091067" cy="9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6" name="&quot;Not Allowed&quot; Symbol 2065">
                <a:extLst>
                  <a:ext uri="{FF2B5EF4-FFF2-40B4-BE49-F238E27FC236}">
                    <a16:creationId xmlns:a16="http://schemas.microsoft.com/office/drawing/2014/main" id="{F8506233-3D3A-30B2-FB3F-029BA168F314}"/>
                  </a:ext>
                </a:extLst>
              </p:cNvPr>
              <p:cNvSpPr/>
              <p:nvPr/>
            </p:nvSpPr>
            <p:spPr>
              <a:xfrm>
                <a:off x="1643336" y="4258568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E1D7D68F-70BA-5DDC-0980-60A692EB6DC1}"/>
              </a:ext>
            </a:extLst>
          </p:cNvPr>
          <p:cNvGrpSpPr/>
          <p:nvPr/>
        </p:nvGrpSpPr>
        <p:grpSpPr>
          <a:xfrm>
            <a:off x="5027394" y="3984442"/>
            <a:ext cx="3663417" cy="1069932"/>
            <a:chOff x="4214599" y="3984442"/>
            <a:chExt cx="3663417" cy="1069932"/>
          </a:xfrm>
        </p:grpSpPr>
        <p:sp>
          <p:nvSpPr>
            <p:cNvPr id="2054" name="Plus Sign 2053">
              <a:extLst>
                <a:ext uri="{FF2B5EF4-FFF2-40B4-BE49-F238E27FC236}">
                  <a16:creationId xmlns:a16="http://schemas.microsoft.com/office/drawing/2014/main" id="{A9DAF1C5-4FE9-E457-88CE-CD1CCFAA1D80}"/>
                </a:ext>
              </a:extLst>
            </p:cNvPr>
            <p:cNvSpPr/>
            <p:nvPr/>
          </p:nvSpPr>
          <p:spPr>
            <a:xfrm>
              <a:off x="5226147" y="4239544"/>
              <a:ext cx="540199" cy="559728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7" name="Arrow: Right 2056">
              <a:extLst>
                <a:ext uri="{FF2B5EF4-FFF2-40B4-BE49-F238E27FC236}">
                  <a16:creationId xmlns:a16="http://schemas.microsoft.com/office/drawing/2014/main" id="{E88A5CED-E9C3-5834-E0AC-068065A8EC57}"/>
                </a:ext>
              </a:extLst>
            </p:cNvPr>
            <p:cNvSpPr/>
            <p:nvPr/>
          </p:nvSpPr>
          <p:spPr>
            <a:xfrm>
              <a:off x="6540538" y="4325020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58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50B5E59F-D4CA-2090-FA56-BC0070515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599" y="4225311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7" name="&quot;Not Allowed&quot; Symbol 2066">
              <a:extLst>
                <a:ext uri="{FF2B5EF4-FFF2-40B4-BE49-F238E27FC236}">
                  <a16:creationId xmlns:a16="http://schemas.microsoft.com/office/drawing/2014/main" id="{B2C6E937-075B-184A-BC9D-B58B51D78501}"/>
                </a:ext>
              </a:extLst>
            </p:cNvPr>
            <p:cNvSpPr/>
            <p:nvPr/>
          </p:nvSpPr>
          <p:spPr>
            <a:xfrm>
              <a:off x="4273000" y="429084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55FA5AA7-A4C4-5AFD-E9D7-34D1C182D381}"/>
                </a:ext>
              </a:extLst>
            </p:cNvPr>
            <p:cNvGrpSpPr/>
            <p:nvPr/>
          </p:nvGrpSpPr>
          <p:grpSpPr>
            <a:xfrm>
              <a:off x="5714278" y="4064446"/>
              <a:ext cx="700658" cy="909925"/>
              <a:chOff x="5714278" y="4161713"/>
              <a:chExt cx="700658" cy="909925"/>
            </a:xfrm>
          </p:grpSpPr>
          <p:pic>
            <p:nvPicPr>
              <p:cNvPr id="31" name="Picture 30" descr="Shape&#10;&#10;Description automatically generated">
                <a:extLst>
                  <a:ext uri="{FF2B5EF4-FFF2-40B4-BE49-F238E27FC236}">
                    <a16:creationId xmlns:a16="http://schemas.microsoft.com/office/drawing/2014/main" id="{3C185910-7A09-2133-A3FA-839EC042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278" y="4161713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8" name="&quot;Not Allowed&quot; Symbol 2067">
                <a:extLst>
                  <a:ext uri="{FF2B5EF4-FFF2-40B4-BE49-F238E27FC236}">
                    <a16:creationId xmlns:a16="http://schemas.microsoft.com/office/drawing/2014/main" id="{9FDD6F5B-4CA0-9D1B-04EA-E13772FF8D32}"/>
                  </a:ext>
                </a:extLst>
              </p:cNvPr>
              <p:cNvSpPr/>
              <p:nvPr/>
            </p:nvSpPr>
            <p:spPr>
              <a:xfrm>
                <a:off x="5714332" y="450214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072" name="Picture 16" descr="On the Dangers of Stochastic Parrots: Can Language Models Be Too Big? 🦜 |  Green AI — Annotated Bibliography">
              <a:extLst>
                <a:ext uri="{FF2B5EF4-FFF2-40B4-BE49-F238E27FC236}">
                  <a16:creationId xmlns:a16="http://schemas.microsoft.com/office/drawing/2014/main" id="{9528683C-879E-6B44-2CE7-1A103EA22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084" y="3984442"/>
              <a:ext cx="1069932" cy="106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DC023A-AF71-C92C-C897-96ED69F8F375}"/>
              </a:ext>
            </a:extLst>
          </p:cNvPr>
          <p:cNvSpPr txBox="1"/>
          <p:nvPr/>
        </p:nvSpPr>
        <p:spPr>
          <a:xfrm>
            <a:off x="378876" y="4126140"/>
            <a:ext cx="10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89965-D18E-61FF-FF71-E8203888F6EE}"/>
              </a:ext>
            </a:extLst>
          </p:cNvPr>
          <p:cNvSpPr txBox="1"/>
          <p:nvPr/>
        </p:nvSpPr>
        <p:spPr>
          <a:xfrm>
            <a:off x="405865" y="3359696"/>
            <a:ext cx="10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$1M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3F79C-C410-70DD-D106-2BCDD33959C7}"/>
              </a:ext>
            </a:extLst>
          </p:cNvPr>
          <p:cNvSpPr txBox="1"/>
          <p:nvPr/>
        </p:nvSpPr>
        <p:spPr>
          <a:xfrm>
            <a:off x="4010575" y="3312786"/>
            <a:ext cx="113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$4M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743D9-F6F5-31A8-C329-95AE4ABC1A8B}"/>
              </a:ext>
            </a:extLst>
          </p:cNvPr>
          <p:cNvSpPr txBox="1"/>
          <p:nvPr/>
        </p:nvSpPr>
        <p:spPr>
          <a:xfrm>
            <a:off x="3972854" y="4227021"/>
            <a:ext cx="113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$5M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B61B50-6E48-290A-E027-3271ED28A970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73F096-7B79-1D32-A7D0-8D170664F6D0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17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23C37F25-F01C-5410-5D63-4A161B746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7D49D250-1DD1-AC87-BC42-62C3EBF1BF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6D5C6945-3FCB-F661-C614-1FF85B6EB6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hq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12D3B40F-6877-3CA0-9336-3A9D075FB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16" name="Picture 4" descr="Wild boar clipart by Matiseli on DeviantArt">
              <a:extLst>
                <a:ext uri="{FF2B5EF4-FFF2-40B4-BE49-F238E27FC236}">
                  <a16:creationId xmlns:a16="http://schemas.microsoft.com/office/drawing/2014/main" id="{8F4449A0-CF45-D0C5-1C85-94BEBB880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427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668BCF-AE0B-6AF4-449D-D6FCF6374E21}"/>
              </a:ext>
            </a:extLst>
          </p:cNvPr>
          <p:cNvGrpSpPr/>
          <p:nvPr/>
        </p:nvGrpSpPr>
        <p:grpSpPr>
          <a:xfrm>
            <a:off x="375525" y="1228971"/>
            <a:ext cx="4089495" cy="1661489"/>
            <a:chOff x="284842" y="1368191"/>
            <a:chExt cx="3926474" cy="1595257"/>
          </a:xfrm>
        </p:grpSpPr>
        <p:pic>
          <p:nvPicPr>
            <p:cNvPr id="8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07832B81-C4A0-2D10-14DC-7DAF7060C8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284842" y="1368191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AECF3824-B8F5-54DC-DD8E-30BD8E9E4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848" y="2391013"/>
              <a:ext cx="933362" cy="5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1B5E8599-1847-CE64-45AF-2487F45CF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1988" y="2464388"/>
              <a:ext cx="858260" cy="49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74116"/>
            <a:ext cx="8579457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Which places to abate which threats?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9323CCE-81BE-1983-60B5-E6341E72D2F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42" y="1259008"/>
            <a:ext cx="795916" cy="1033633"/>
          </a:xfrm>
          <a:prstGeom prst="rect">
            <a:avLst/>
          </a:prstGeom>
        </p:spPr>
      </p:pic>
      <p:pic>
        <p:nvPicPr>
          <p:cNvPr id="17" name="Picture 10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CDA0DB4-0D74-3AD9-64CA-F3674EDD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66" y="3873900"/>
            <a:ext cx="954158" cy="5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5040DE8-0669-40E9-ACAD-0AE14801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85211" y="3686235"/>
            <a:ext cx="877383" cy="51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Wild boar clipart by Matiseli on DeviantArt">
            <a:extLst>
              <a:ext uri="{FF2B5EF4-FFF2-40B4-BE49-F238E27FC236}">
                <a16:creationId xmlns:a16="http://schemas.microsoft.com/office/drawing/2014/main" id="{0FBFA294-8146-ECD2-E4F4-9537E1E1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747" y="1168239"/>
            <a:ext cx="1156223" cy="96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Wild boar clipart by Matiseli on DeviantArt">
            <a:extLst>
              <a:ext uri="{FF2B5EF4-FFF2-40B4-BE49-F238E27FC236}">
                <a16:creationId xmlns:a16="http://schemas.microsoft.com/office/drawing/2014/main" id="{9E51F586-EBFF-77B5-235C-678E0CC0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0477A5FC-2593-13F7-D919-1130903CE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5751" y="3950275"/>
            <a:ext cx="1664552" cy="61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C8CC9D9A-AA7C-C951-888B-23A651C8EF0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25" name="Picture 8" descr="Comic cow eating grass vector image | Free SVG">
            <a:extLst>
              <a:ext uri="{FF2B5EF4-FFF2-40B4-BE49-F238E27FC236}">
                <a16:creationId xmlns:a16="http://schemas.microsoft.com/office/drawing/2014/main" id="{1C368357-53B3-DB83-6D89-C2F4F27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omic cow eating grass vector image | Free SVG">
            <a:extLst>
              <a:ext uri="{FF2B5EF4-FFF2-40B4-BE49-F238E27FC236}">
                <a16:creationId xmlns:a16="http://schemas.microsoft.com/office/drawing/2014/main" id="{88A90D27-7AA2-DC60-2754-A2194EB0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08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07832B81-C4A0-2D10-14DC-7DAF7060C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375525" y="1228971"/>
            <a:ext cx="4089495" cy="166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06327"/>
            <a:ext cx="8579457" cy="1169661"/>
          </a:xfrm>
        </p:spPr>
        <p:txBody>
          <a:bodyPr/>
          <a:lstStyle/>
          <a:p>
            <a:pPr algn="ctr"/>
            <a:r>
              <a:rPr lang="en-AU" sz="3200" b="1" dirty="0">
                <a:solidFill>
                  <a:schemeClr val="bg1"/>
                </a:solidFill>
              </a:rPr>
              <a:t>Find the cheapest set of actions needed to provide each species with adequate habitat</a:t>
            </a:r>
          </a:p>
        </p:txBody>
      </p:sp>
      <p:pic>
        <p:nvPicPr>
          <p:cNvPr id="13" name="Picture 4" descr="Wild boar clipart by Matiseli on DeviantArt">
            <a:extLst>
              <a:ext uri="{FF2B5EF4-FFF2-40B4-BE49-F238E27FC236}">
                <a16:creationId xmlns:a16="http://schemas.microsoft.com/office/drawing/2014/main" id="{CA6225DF-CBB1-3B01-9176-06F2D081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E7AA1927-113C-C694-9084-285AD6E65B0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1032" name="Picture 8" descr="Comic cow eating grass vector image | Free SVG">
            <a:extLst>
              <a:ext uri="{FF2B5EF4-FFF2-40B4-BE49-F238E27FC236}">
                <a16:creationId xmlns:a16="http://schemas.microsoft.com/office/drawing/2014/main" id="{F718460B-B2BB-AA53-2ABF-A5BB25ABE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mic cow eating grass vector image | Free SVG">
            <a:extLst>
              <a:ext uri="{FF2B5EF4-FFF2-40B4-BE49-F238E27FC236}">
                <a16:creationId xmlns:a16="http://schemas.microsoft.com/office/drawing/2014/main" id="{D396D9D0-8E84-30B5-1674-E0872FAA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1E0CA90-F623-961B-3F57-C1EDDF0C3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24478" r="13264" b="22713"/>
          <a:stretch/>
        </p:blipFill>
        <p:spPr bwMode="auto">
          <a:xfrm>
            <a:off x="2202941" y="3618506"/>
            <a:ext cx="1374769" cy="7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7255554-127D-BCAA-986A-14A4406EB845}"/>
              </a:ext>
            </a:extLst>
          </p:cNvPr>
          <p:cNvSpPr/>
          <p:nvPr/>
        </p:nvSpPr>
        <p:spPr>
          <a:xfrm>
            <a:off x="2068999" y="3339203"/>
            <a:ext cx="1616954" cy="1103904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4E0B2FD-5341-5592-47B9-E6DDA80C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40" y="2074711"/>
            <a:ext cx="1148527" cy="72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On the Dangers of Stochastic Parrots: Can Language Models Be Too Big? 🦜 |  Green AI — Annotated Bibliography">
            <a:extLst>
              <a:ext uri="{FF2B5EF4-FFF2-40B4-BE49-F238E27FC236}">
                <a16:creationId xmlns:a16="http://schemas.microsoft.com/office/drawing/2014/main" id="{E299D0BE-B36E-D4A4-DBE3-E020B08D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8" y="1373125"/>
            <a:ext cx="820868" cy="82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D78ECE1-46F8-D388-BCE8-30F87B6D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88" y="1468987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enguin caricature image | Free SVG">
            <a:extLst>
              <a:ext uri="{FF2B5EF4-FFF2-40B4-BE49-F238E27FC236}">
                <a16:creationId xmlns:a16="http://schemas.microsoft.com/office/drawing/2014/main" id="{5E17ACE3-2D2F-A960-D34E-2CD0E6E2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6" y="3339202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D854A80-17B2-B49F-965F-C9CEBAC518E8}"/>
              </a:ext>
            </a:extLst>
          </p:cNvPr>
          <p:cNvSpPr/>
          <p:nvPr/>
        </p:nvSpPr>
        <p:spPr>
          <a:xfrm>
            <a:off x="5506165" y="3205859"/>
            <a:ext cx="926694" cy="1082748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4" descr="Penguin caricature image | Free SVG">
            <a:extLst>
              <a:ext uri="{FF2B5EF4-FFF2-40B4-BE49-F238E27FC236}">
                <a16:creationId xmlns:a16="http://schemas.microsoft.com/office/drawing/2014/main" id="{3DB14E05-E4C7-ADD7-C967-342FA5DD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02" y="3444891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E8A38A0-2C84-34F1-9FB9-BDFF3DD43238}"/>
              </a:ext>
            </a:extLst>
          </p:cNvPr>
          <p:cNvSpPr/>
          <p:nvPr/>
        </p:nvSpPr>
        <p:spPr>
          <a:xfrm>
            <a:off x="7393751" y="3311548"/>
            <a:ext cx="926694" cy="1082748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4B70847-AE13-4812-1DFD-7A094900C2B3}"/>
              </a:ext>
            </a:extLst>
          </p:cNvPr>
          <p:cNvSpPr/>
          <p:nvPr/>
        </p:nvSpPr>
        <p:spPr>
          <a:xfrm>
            <a:off x="1245489" y="1286037"/>
            <a:ext cx="839591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6FCD78-F80B-D43F-4E40-58C6056E7137}"/>
              </a:ext>
            </a:extLst>
          </p:cNvPr>
          <p:cNvSpPr/>
          <p:nvPr/>
        </p:nvSpPr>
        <p:spPr>
          <a:xfrm>
            <a:off x="2279654" y="1391919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7782A7-A6CB-0327-D927-453754D9FB3A}"/>
              </a:ext>
            </a:extLst>
          </p:cNvPr>
          <p:cNvSpPr/>
          <p:nvPr/>
        </p:nvSpPr>
        <p:spPr>
          <a:xfrm>
            <a:off x="3445582" y="1323335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9EFB80-B4C5-1ABE-4095-805923CDAB08}"/>
              </a:ext>
            </a:extLst>
          </p:cNvPr>
          <p:cNvSpPr txBox="1"/>
          <p:nvPr/>
        </p:nvSpPr>
        <p:spPr>
          <a:xfrm>
            <a:off x="604694" y="4672238"/>
            <a:ext cx="793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(assuming each place provides enough habitat for each species to persist)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9DBDF4C1-6176-8915-95C2-F10D1B8DC2A2}"/>
              </a:ext>
            </a:extLst>
          </p:cNvPr>
          <p:cNvSpPr/>
          <p:nvPr/>
        </p:nvSpPr>
        <p:spPr>
          <a:xfrm>
            <a:off x="415492" y="1967836"/>
            <a:ext cx="1561713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529D8BD-F1AB-F465-DF39-90E00CAF846B}"/>
              </a:ext>
            </a:extLst>
          </p:cNvPr>
          <p:cNvGrpSpPr/>
          <p:nvPr/>
        </p:nvGrpSpPr>
        <p:grpSpPr>
          <a:xfrm>
            <a:off x="1104201" y="1279621"/>
            <a:ext cx="1122166" cy="966289"/>
            <a:chOff x="2625706" y="3254574"/>
            <a:chExt cx="1066649" cy="795019"/>
          </a:xfrm>
        </p:grpSpPr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405D9AF-0689-804A-D4C3-06B3FB7E3FC4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59D3DB73-78E9-10FA-9846-A4C79F932096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1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FB9BB6AC-246F-0DE5-DC80-68BF008CC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6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4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399" y="75431"/>
            <a:ext cx="5355203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European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1C2EB-FD81-DBEF-5323-28C15E89A2E6}"/>
              </a:ext>
            </a:extLst>
          </p:cNvPr>
          <p:cNvSpPr txBox="1"/>
          <p:nvPr/>
        </p:nvSpPr>
        <p:spPr>
          <a:xfrm>
            <a:off x="213300" y="922865"/>
            <a:ext cx="50108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415 species: 81 amphibian, 135 birds, 79 mammal, 120 reptile species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165,000+ planning units (grid cells)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Natura 2000 network and nationally designed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Conservation benefit for a species = amount of threat-free habitat in conservation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A689F-A4FF-D767-04E1-110F9BC17B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001" y="1451598"/>
            <a:ext cx="3855497" cy="1610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920B0-C16F-E198-D774-471498587E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001" y="3289163"/>
            <a:ext cx="3855497" cy="1610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223B6-62D5-5CCF-DF2E-78A77FA01DAE}"/>
              </a:ext>
            </a:extLst>
          </p:cNvPr>
          <p:cNvSpPr txBox="1"/>
          <p:nvPr/>
        </p:nvSpPr>
        <p:spPr>
          <a:xfrm>
            <a:off x="5851149" y="932231"/>
            <a:ext cx="248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Human pressure</a:t>
            </a:r>
          </a:p>
        </p:txBody>
      </p:sp>
    </p:spTree>
    <p:extLst>
      <p:ext uri="{BB962C8B-B14F-4D97-AF65-F5344CB8AC3E}">
        <p14:creationId xmlns:p14="http://schemas.microsoft.com/office/powerpoint/2010/main" val="1997665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75" y="70749"/>
            <a:ext cx="5641451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Threats to biodiversity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652F0-0A13-FC23-BC96-7E13E1AC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582" y="995592"/>
            <a:ext cx="8868837" cy="36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5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9650</TotalTime>
  <Words>508</Words>
  <Application>Microsoft Office PowerPoint</Application>
  <PresentationFormat>On-screen Show (16:9)</PresentationFormat>
  <Paragraphs>108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-apple-system</vt:lpstr>
      <vt:lpstr>Arial</vt:lpstr>
      <vt:lpstr>Calibri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Conservation is actions in places</vt:lpstr>
      <vt:lpstr>Which threats to abate?</vt:lpstr>
      <vt:lpstr>Which threats to abate?</vt:lpstr>
      <vt:lpstr>Which threats to abate?</vt:lpstr>
      <vt:lpstr>Which places to abate which threats?</vt:lpstr>
      <vt:lpstr>Find the cheapest set of actions needed to provide each species with adequate habitat</vt:lpstr>
      <vt:lpstr>European case study</vt:lpstr>
      <vt:lpstr>Threats to biodiversity</vt:lpstr>
      <vt:lpstr>Mapping suitable habitat for species</vt:lpstr>
      <vt:lpstr>Performance of existing protected areas</vt:lpstr>
      <vt:lpstr>PowerPoint Presentation</vt:lpstr>
      <vt:lpstr>Establishing new  protected areas</vt:lpstr>
      <vt:lpstr>Mapping consequences  of abating threats</vt:lpstr>
      <vt:lpstr>PowerPoint Presentation</vt:lpstr>
      <vt:lpstr>Improving existing  protected areas</vt:lpstr>
      <vt:lpstr>Prioritizing actions across Europe</vt:lpstr>
      <vt:lpstr>Prioritizing actions  to abate threats</vt:lpstr>
      <vt:lpstr>PowerPoint Presentation</vt:lpstr>
      <vt:lpstr>Focussing on threats that impact the most species isn’t a bad start</vt:lpstr>
      <vt:lpstr>PowerPoint Presentation</vt:lpstr>
      <vt:lpstr>Take home messages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Jeffrey Hanson</cp:lastModifiedBy>
  <cp:revision>1831</cp:revision>
  <dcterms:created xsi:type="dcterms:W3CDTF">2006-08-16T00:00:00Z</dcterms:created>
  <dcterms:modified xsi:type="dcterms:W3CDTF">2023-06-09T18:54:15Z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